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337" r:id="rId5"/>
    <p:sldId id="284" r:id="rId6"/>
    <p:sldId id="335" r:id="rId7"/>
    <p:sldId id="327" r:id="rId8"/>
    <p:sldId id="300" r:id="rId9"/>
    <p:sldId id="288" r:id="rId10"/>
    <p:sldId id="329" r:id="rId11"/>
    <p:sldId id="309" r:id="rId12"/>
    <p:sldId id="328" r:id="rId13"/>
    <p:sldId id="289" r:id="rId14"/>
    <p:sldId id="357" r:id="rId15"/>
    <p:sldId id="290" r:id="rId16"/>
    <p:sldId id="356" r:id="rId17"/>
    <p:sldId id="336" r:id="rId18"/>
    <p:sldId id="294" r:id="rId19"/>
    <p:sldId id="295" r:id="rId20"/>
    <p:sldId id="354" r:id="rId21"/>
    <p:sldId id="338" r:id="rId22"/>
    <p:sldId id="298" r:id="rId23"/>
    <p:sldId id="355" r:id="rId24"/>
    <p:sldId id="320" r:id="rId25"/>
    <p:sldId id="340" r:id="rId26"/>
    <p:sldId id="341" r:id="rId27"/>
    <p:sldId id="362" r:id="rId28"/>
    <p:sldId id="321" r:id="rId29"/>
    <p:sldId id="361" r:id="rId30"/>
    <p:sldId id="363" r:id="rId31"/>
    <p:sldId id="339" r:id="rId32"/>
    <p:sldId id="322" r:id="rId33"/>
    <p:sldId id="323" r:id="rId34"/>
    <p:sldId id="324" r:id="rId35"/>
    <p:sldId id="325" r:id="rId36"/>
    <p:sldId id="326" r:id="rId37"/>
    <p:sldId id="345" r:id="rId38"/>
    <p:sldId id="364" r:id="rId39"/>
    <p:sldId id="343" r:id="rId40"/>
    <p:sldId id="311" r:id="rId41"/>
    <p:sldId id="312" r:id="rId42"/>
    <p:sldId id="313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061" autoAdjust="0"/>
  </p:normalViewPr>
  <p:slideViewPr>
    <p:cSldViewPr>
      <p:cViewPr varScale="1">
        <p:scale>
          <a:sx n="51" d="100"/>
          <a:sy n="51" d="100"/>
        </p:scale>
        <p:origin x="1718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B5F999-BE10-4497-A4ED-309F741BFD0B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C0EB8E-9CE1-434C-9943-8C4379A4D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45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4B8DA0-7A54-8F43-B43E-7C61754420C0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F22736-25E6-CE4D-BC20-B2B2E2D96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Kasumigaseki</a:t>
            </a:r>
            <a:r>
              <a:rPr lang="en-US" dirty="0"/>
              <a:t> = cabinet</a:t>
            </a:r>
            <a:r>
              <a:rPr lang="en-US" baseline="0" dirty="0"/>
              <a:t> ministers</a:t>
            </a:r>
          </a:p>
          <a:p>
            <a:r>
              <a:rPr lang="en-US" baseline="0" dirty="0" err="1"/>
              <a:t>Nagatacho</a:t>
            </a:r>
            <a:r>
              <a:rPr lang="en-US" baseline="0" dirty="0"/>
              <a:t> = elected government and legislative branch</a:t>
            </a:r>
          </a:p>
          <a:p>
            <a:endParaRPr lang="en-US" baseline="0" dirty="0"/>
          </a:p>
          <a:p>
            <a:r>
              <a:rPr lang="en-US" baseline="0" dirty="0"/>
              <a:t>5 subway cars on 3 lines</a:t>
            </a:r>
          </a:p>
          <a:p>
            <a:r>
              <a:rPr lang="en-US" baseline="0" dirty="0"/>
              <a:t>St Luke’s hospital is a 520 bed private hospital that is situated &lt;3km from the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465887">
              <a:defRPr/>
            </a:pPr>
            <a:r>
              <a:rPr lang="en-US" altLang="en-US" dirty="0">
                <a:latin typeface="Arial" charset="0"/>
              </a:rPr>
              <a:t>124/158 surveyed ran from homes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1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pipes containing</a:t>
            </a:r>
            <a:r>
              <a:rPr lang="en-US" baseline="0" dirty="0"/>
              <a:t> </a:t>
            </a:r>
            <a:r>
              <a:rPr lang="en-US" baseline="0" dirty="0" err="1"/>
              <a:t>isobutane</a:t>
            </a:r>
            <a:r>
              <a:rPr lang="en-US" baseline="0" dirty="0"/>
              <a:t>-saturated HF were shearing during maintenance.</a:t>
            </a:r>
          </a:p>
          <a:p>
            <a:r>
              <a:rPr lang="en-US" baseline="0" dirty="0"/>
              <a:t>Cloud fell over town – 41K residents, homecoming night</a:t>
            </a:r>
          </a:p>
          <a:p>
            <a:endParaRPr lang="en-US" dirty="0"/>
          </a:p>
          <a:p>
            <a:r>
              <a:rPr lang="en-US" dirty="0"/>
              <a:t>Response swift:</a:t>
            </a:r>
          </a:p>
          <a:p>
            <a:r>
              <a:rPr lang="en-US" dirty="0"/>
              <a:t>Water</a:t>
            </a:r>
            <a:r>
              <a:rPr lang="en-US" baseline="0" dirty="0"/>
              <a:t> curtain erected within 7 minutes</a:t>
            </a:r>
          </a:p>
          <a:p>
            <a:r>
              <a:rPr lang="en-US" baseline="0" dirty="0"/>
              <a:t>20min – all people within 0.8K were evacuated</a:t>
            </a:r>
          </a:p>
          <a:p>
            <a:r>
              <a:rPr lang="en-US" baseline="0" dirty="0"/>
              <a:t>Shortly after, 3000 people evacuated from a 8 km2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0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+ chlorine yields phosgene,</a:t>
            </a:r>
            <a:r>
              <a:rPr lang="en-US" baseline="0" dirty="0"/>
              <a:t> phosgene combined with </a:t>
            </a:r>
            <a:r>
              <a:rPr lang="en-US" baseline="0" dirty="0" err="1"/>
              <a:t>monomethylamine</a:t>
            </a:r>
            <a:r>
              <a:rPr lang="en-US" baseline="0" dirty="0"/>
              <a:t> to form MIC.  MIC is mixed with </a:t>
            </a:r>
            <a:r>
              <a:rPr lang="en-US" baseline="0" dirty="0" err="1"/>
              <a:t>naphthol</a:t>
            </a:r>
            <a:r>
              <a:rPr lang="en-US" baseline="0" dirty="0"/>
              <a:t> to produce </a:t>
            </a:r>
            <a:r>
              <a:rPr lang="en-US" baseline="0" dirty="0" err="1"/>
              <a:t>carbaryl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+ chlorine yields phosgene,</a:t>
            </a:r>
            <a:r>
              <a:rPr lang="en-US" baseline="0" dirty="0"/>
              <a:t> phosgene combined with </a:t>
            </a:r>
            <a:r>
              <a:rPr lang="en-US" baseline="0" dirty="0" err="1"/>
              <a:t>monomethylamine</a:t>
            </a:r>
            <a:r>
              <a:rPr lang="en-US" baseline="0" dirty="0"/>
              <a:t> to form MIC.  MIC is mixed with </a:t>
            </a:r>
            <a:r>
              <a:rPr lang="en-US" baseline="0" dirty="0" err="1"/>
              <a:t>naphthol</a:t>
            </a:r>
            <a:r>
              <a:rPr lang="en-US" baseline="0" dirty="0"/>
              <a:t> to produce </a:t>
            </a:r>
            <a:r>
              <a:rPr lang="en-US" baseline="0" dirty="0" err="1"/>
              <a:t>carbaryl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+ chlorine yields phosgene,</a:t>
            </a:r>
            <a:r>
              <a:rPr lang="en-US" baseline="0" dirty="0"/>
              <a:t> phosgene combined with </a:t>
            </a:r>
            <a:r>
              <a:rPr lang="en-US" baseline="0" dirty="0" err="1"/>
              <a:t>monomethylamine</a:t>
            </a:r>
            <a:r>
              <a:rPr lang="en-US" baseline="0" dirty="0"/>
              <a:t> to form MIC.  MIC is mixed with </a:t>
            </a:r>
            <a:r>
              <a:rPr lang="en-US" baseline="0" dirty="0" err="1"/>
              <a:t>naphthol</a:t>
            </a:r>
            <a:r>
              <a:rPr lang="en-US" baseline="0" dirty="0"/>
              <a:t> to produce </a:t>
            </a:r>
            <a:r>
              <a:rPr lang="en-US" baseline="0" dirty="0" err="1"/>
              <a:t>carbaryl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CCBAB-8051-4318-BFB1-C3A5529B35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22736-25E6-CE4D-BC20-B2B2E2D96E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1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803B45-91AC-4C77-A9B4-74F6BA4BD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32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66F0BB-E096-4E62-AE00-CC51024D0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6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5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2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3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4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7F4B-7FE5-4948-A7AE-9530A884ED6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FC0E-A26D-442E-AB86-9B4B7E91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62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975"/>
            <a:ext cx="9150077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838" y="10668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Hospital chemical disaster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638" y="47244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Robert G. Hendrickson, MD</a:t>
            </a:r>
          </a:p>
          <a:p>
            <a:r>
              <a:rPr lang="en-US" dirty="0"/>
              <a:t>Oregon Poison Center</a:t>
            </a:r>
          </a:p>
          <a:p>
            <a:r>
              <a:rPr lang="en-US" dirty="0"/>
              <a:t>Oregon Health and Science University</a:t>
            </a:r>
          </a:p>
          <a:p>
            <a:r>
              <a:rPr lang="en-US" dirty="0"/>
              <a:t>Portland, Oregon, USA</a:t>
            </a:r>
          </a:p>
        </p:txBody>
      </p:sp>
    </p:spTree>
    <p:extLst>
      <p:ext uri="{BB962C8B-B14F-4D97-AF65-F5344CB8AC3E}">
        <p14:creationId xmlns:p14="http://schemas.microsoft.com/office/powerpoint/2010/main" val="423753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057400" cy="4525963"/>
          </a:xfrm>
        </p:spPr>
        <p:txBody>
          <a:bodyPr/>
          <a:lstStyle/>
          <a:p>
            <a:r>
              <a:rPr lang="en-US" altLang="en-US" dirty="0">
                <a:latin typeface="Arial" charset="0"/>
              </a:rPr>
              <a:t>At the scene: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0"/>
          <a:stretch/>
        </p:blipFill>
        <p:spPr bwMode="auto">
          <a:xfrm>
            <a:off x="0" y="228600"/>
            <a:ext cx="8848899" cy="657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181600"/>
            <a:ext cx="29802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2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433104" cy="56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7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1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ER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The first day…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640 patients </a:t>
            </a:r>
            <a:r>
              <a:rPr lang="en-US" altLang="en-US" dirty="0">
                <a:latin typeface="Arial" charset="0"/>
              </a:rPr>
              <a:t>in the ED</a:t>
            </a:r>
          </a:p>
          <a:p>
            <a:pPr lvl="2"/>
            <a:r>
              <a:rPr lang="en-US" altLang="en-US" dirty="0">
                <a:latin typeface="Arial" charset="0"/>
              </a:rPr>
              <a:t>64 by ambulance / 35 by police</a:t>
            </a:r>
          </a:p>
          <a:p>
            <a:pPr lvl="2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541 by non-EMS transport</a:t>
            </a:r>
          </a:p>
          <a:p>
            <a:pPr lvl="1"/>
            <a:r>
              <a:rPr lang="en-US" altLang="en-US" dirty="0">
                <a:latin typeface="Arial" charset="0"/>
              </a:rPr>
              <a:t>Few had pre-hospital decontamination</a:t>
            </a:r>
          </a:p>
          <a:p>
            <a:pPr lvl="1"/>
            <a:r>
              <a:rPr lang="en-US" altLang="en-US" dirty="0">
                <a:latin typeface="Arial" charset="0"/>
              </a:rPr>
              <a:t>5 intubated </a:t>
            </a:r>
          </a:p>
          <a:p>
            <a:pPr lvl="1"/>
            <a:r>
              <a:rPr lang="en-US" altLang="en-US" dirty="0">
                <a:latin typeface="Arial" charset="0"/>
              </a:rPr>
              <a:t>107 “moderate” (SOB, </a:t>
            </a:r>
            <a:r>
              <a:rPr lang="en-US" altLang="en-US" dirty="0" err="1">
                <a:latin typeface="Arial" charset="0"/>
              </a:rPr>
              <a:t>sz</a:t>
            </a:r>
            <a:r>
              <a:rPr lang="en-US" altLang="en-US" dirty="0">
                <a:latin typeface="Arial" charset="0"/>
              </a:rPr>
              <a:t>, fasciculation)</a:t>
            </a:r>
          </a:p>
          <a:p>
            <a:pPr lvl="1"/>
            <a:r>
              <a:rPr lang="en-US" altLang="en-US" dirty="0">
                <a:latin typeface="Arial" charset="0"/>
              </a:rPr>
              <a:t>2 dead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1"/>
            <a:ext cx="3962399" cy="26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15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729 additional patients over the next 4 days:</a:t>
            </a:r>
          </a:p>
          <a:p>
            <a:pPr lvl="1"/>
            <a:r>
              <a:rPr lang="en-US" altLang="en-US" dirty="0">
                <a:latin typeface="Arial" charset="0"/>
              </a:rPr>
              <a:t>3/21  116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3/22  319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3/23  204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3/24  90 </a:t>
            </a:r>
            <a:r>
              <a:rPr lang="en-US" altLang="en-US" dirty="0" err="1">
                <a:latin typeface="Arial" charset="0"/>
              </a:rPr>
              <a:t>pts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331739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St. Luke’s Hospital</a:t>
            </a:r>
          </a:p>
          <a:p>
            <a:pPr lvl="1"/>
            <a:r>
              <a:rPr lang="en-US" altLang="en-US" dirty="0">
                <a:latin typeface="Arial" charset="0"/>
              </a:rPr>
              <a:t>Followed up 500 patients as outpatients over the next few weeks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28600" y="6248400"/>
            <a:ext cx="563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Ann Emerg Med 1996; 28(2): 129-135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036568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23% of staff reported symptoms</a:t>
            </a:r>
          </a:p>
          <a:p>
            <a:pPr lvl="1"/>
            <a:r>
              <a:rPr lang="en-US" altLang="en-US" dirty="0">
                <a:latin typeface="Arial" charset="0"/>
              </a:rPr>
              <a:t>Nurses 26%</a:t>
            </a:r>
          </a:p>
          <a:p>
            <a:pPr lvl="1"/>
            <a:r>
              <a:rPr lang="en-US" altLang="en-US" dirty="0">
                <a:latin typeface="Arial" charset="0"/>
              </a:rPr>
              <a:t>Doctors 22%</a:t>
            </a:r>
          </a:p>
          <a:p>
            <a:pPr lvl="1"/>
            <a:r>
              <a:rPr lang="en-US" altLang="en-US" dirty="0">
                <a:latin typeface="Arial" charset="0"/>
              </a:rPr>
              <a:t>Volunteers 26%</a:t>
            </a:r>
          </a:p>
          <a:p>
            <a:pPr lvl="1"/>
            <a:r>
              <a:rPr lang="en-US" altLang="en-US" dirty="0">
                <a:latin typeface="Arial" charset="0"/>
              </a:rPr>
              <a:t>Nurse assistants 39%</a:t>
            </a:r>
          </a:p>
          <a:p>
            <a:pPr lvl="1"/>
            <a:r>
              <a:rPr lang="en-US" altLang="en-US" dirty="0">
                <a:latin typeface="Arial" charset="0"/>
              </a:rPr>
              <a:t>Clerks 18%</a:t>
            </a:r>
          </a:p>
          <a:p>
            <a:endParaRPr lang="en-US" altLang="en-US" b="1" dirty="0">
              <a:latin typeface="Arial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28600" y="6324600"/>
            <a:ext cx="708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Acad Emerg Med 1998; 5: 618-624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109783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All hospitals:</a:t>
            </a:r>
          </a:p>
          <a:p>
            <a:pPr lvl="1"/>
            <a:r>
              <a:rPr lang="en-US" altLang="en-US" dirty="0">
                <a:latin typeface="Arial" charset="0"/>
              </a:rPr>
              <a:t>11 dead</a:t>
            </a:r>
          </a:p>
          <a:p>
            <a:pPr lvl="1"/>
            <a:r>
              <a:rPr lang="en-US" altLang="en-US" dirty="0">
                <a:latin typeface="Arial" charset="0"/>
              </a:rPr>
              <a:t>5000 patients sought emergency care</a:t>
            </a:r>
          </a:p>
          <a:p>
            <a:endParaRPr lang="en-US" altLang="en-US" b="1" dirty="0">
              <a:latin typeface="Arial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28600" y="6324600"/>
            <a:ext cx="708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Okumura T, et al.  Acad Emerg Med 1998; 5: 618-624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4429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FF00"/>
                </a:solidFill>
                <a:latin typeface="Arial" charset="0"/>
              </a:rPr>
              <a:t>Alberton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, MT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5" name="Picture 5" descr="http://www.wildrockies.org/cmcr/imgs/ala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"/>
          <a:stretch/>
        </p:blipFill>
        <p:spPr bwMode="auto">
          <a:xfrm>
            <a:off x="-16757" y="-243600"/>
            <a:ext cx="916932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7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Alberton, MT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b="1">
                <a:latin typeface="Arial" charset="0"/>
              </a:rPr>
              <a:t>April 11, 1996, ~4am</a:t>
            </a:r>
          </a:p>
          <a:p>
            <a:r>
              <a:rPr lang="en-US" altLang="en-US" sz="2800" b="1">
                <a:latin typeface="Arial" charset="0"/>
              </a:rPr>
              <a:t>4 tanker cars containing chlorine derailed on its way to a paper mill</a:t>
            </a:r>
          </a:p>
          <a:p>
            <a:r>
              <a:rPr lang="en-US" altLang="en-US" sz="2800" b="1">
                <a:latin typeface="Arial" charset="0"/>
              </a:rPr>
              <a:t>122,000 pounds of chlorine spilled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800" b="1"/>
              <a:t> </a:t>
            </a:r>
            <a:endParaRPr lang="en-US" altLang="en-US" sz="2800"/>
          </a:p>
          <a:p>
            <a:endParaRPr lang="en-US" altLang="en-US" sz="2800"/>
          </a:p>
        </p:txBody>
      </p:sp>
      <p:pic>
        <p:nvPicPr>
          <p:cNvPr id="258053" name="Picture 5" descr="http://www.wildrockies.org/cmcr/imgs/ala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419600" cy="3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9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Alberton, MT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2004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800" dirty="0">
                <a:latin typeface="Arial" charset="0"/>
              </a:rPr>
              <a:t>1000 people evacuated from </a:t>
            </a:r>
            <a:r>
              <a:rPr lang="en-US" altLang="en-US" sz="2800" dirty="0" err="1">
                <a:latin typeface="Arial" charset="0"/>
              </a:rPr>
              <a:t>Alberton</a:t>
            </a:r>
            <a:r>
              <a:rPr lang="en-US" altLang="en-US" sz="2800" dirty="0">
                <a:latin typeface="Arial" charset="0"/>
              </a:rPr>
              <a:t> and Frenchtown, MT</a:t>
            </a:r>
          </a:p>
          <a:p>
            <a:r>
              <a:rPr lang="en-US" altLang="en-US" sz="2800" dirty="0">
                <a:solidFill>
                  <a:srgbClr val="FFFF00"/>
                </a:solidFill>
                <a:latin typeface="Arial" charset="0"/>
              </a:rPr>
              <a:t>Over 500 patients in the hospital ED</a:t>
            </a:r>
          </a:p>
          <a:p>
            <a:r>
              <a:rPr lang="en-US" altLang="en-US" sz="2800" dirty="0">
                <a:solidFill>
                  <a:srgbClr val="FFFF00"/>
                </a:solidFill>
                <a:latin typeface="Arial" charset="0"/>
              </a:rPr>
              <a:t>352 hospitalized</a:t>
            </a:r>
          </a:p>
          <a:p>
            <a:r>
              <a:rPr lang="en-US" altLang="en-US" sz="2800" dirty="0">
                <a:latin typeface="Arial" charset="0"/>
              </a:rPr>
              <a:t>1 dead</a:t>
            </a:r>
          </a:p>
          <a:p>
            <a:r>
              <a:rPr lang="en-US" altLang="en-US" sz="2800" dirty="0">
                <a:latin typeface="Arial" charset="0"/>
              </a:rPr>
              <a:t>I-90 shut down for 19 days for cleanup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800"/>
              <a:t> </a:t>
            </a:r>
          </a:p>
        </p:txBody>
      </p:sp>
      <p:pic>
        <p:nvPicPr>
          <p:cNvPr id="259077" name="Picture 5" descr="Train car pile; Alberton, mt; KPAX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480060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0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real chemical disasters and their effects on hospitals</a:t>
            </a:r>
          </a:p>
          <a:p>
            <a:pPr lvl="1"/>
            <a:r>
              <a:rPr lang="en-US" dirty="0"/>
              <a:t>Describe the characteristics of chemical disasters</a:t>
            </a:r>
          </a:p>
          <a:p>
            <a:r>
              <a:rPr lang="en-US" dirty="0"/>
              <a:t>Describe the necessary steps in hospital response:</a:t>
            </a:r>
          </a:p>
          <a:p>
            <a:pPr lvl="1"/>
            <a:r>
              <a:rPr lang="en-US" dirty="0"/>
              <a:t>Incident command structure</a:t>
            </a:r>
          </a:p>
          <a:p>
            <a:pPr lvl="1"/>
            <a:r>
              <a:rPr lang="en-US" dirty="0"/>
              <a:t>Hospital’s role</a:t>
            </a:r>
          </a:p>
          <a:p>
            <a:pPr lvl="1"/>
            <a:r>
              <a:rPr lang="en-US" dirty="0"/>
              <a:t>Toxicology / Poison Center role</a:t>
            </a:r>
          </a:p>
        </p:txBody>
      </p:sp>
    </p:spTree>
    <p:extLst>
      <p:ext uri="{BB962C8B-B14F-4D97-AF65-F5344CB8AC3E}">
        <p14:creationId xmlns:p14="http://schemas.microsoft.com/office/powerpoint/2010/main" val="2115143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Texas, US, 1987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177" r="23362" b="12912"/>
          <a:stretch/>
        </p:blipFill>
        <p:spPr>
          <a:xfrm>
            <a:off x="10633" y="1473200"/>
            <a:ext cx="9133367" cy="51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4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- 1987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A petro-chemical plant accidentally released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53,000 pounds of hydrofluoric acid</a:t>
            </a:r>
          </a:p>
          <a:p>
            <a:r>
              <a:rPr lang="en-US" altLang="en-US" b="1" dirty="0">
                <a:latin typeface="Arial" charset="0"/>
              </a:rPr>
              <a:t>HF formed vapor over a community of 41,000 people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67422"/>
            <a:ext cx="3886200" cy="27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61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- 1987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939 victims arrive at the hospital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94 admitted to the hospital</a:t>
            </a:r>
          </a:p>
          <a:p>
            <a:pPr lvl="1"/>
            <a:r>
              <a:rPr lang="en-US" altLang="en-US" b="1" dirty="0">
                <a:latin typeface="Arial" charset="0"/>
              </a:rPr>
              <a:t>845 discharged</a:t>
            </a:r>
          </a:p>
          <a:p>
            <a:r>
              <a:rPr lang="en-US" altLang="en-US" b="1" dirty="0">
                <a:latin typeface="Arial" charset="0"/>
              </a:rPr>
              <a:t>Downwind – over a 3.2km area</a:t>
            </a:r>
          </a:p>
          <a:p>
            <a:pPr lvl="1"/>
            <a:r>
              <a:rPr lang="en-US" altLang="en-US" b="1" dirty="0">
                <a:latin typeface="Arial" charset="0"/>
              </a:rPr>
              <a:t>Vegetation loss</a:t>
            </a:r>
          </a:p>
          <a:p>
            <a:pPr lvl="1"/>
            <a:r>
              <a:rPr lang="en-US" altLang="en-US" b="1" dirty="0">
                <a:latin typeface="Arial" charset="0"/>
              </a:rPr>
              <a:t>Car windows etched 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0" y="6400800"/>
            <a:ext cx="411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Wing JS, et al.  Arch Environ Health 1991; 46(3): 155-160</a:t>
            </a:r>
          </a:p>
        </p:txBody>
      </p:sp>
    </p:spTree>
    <p:extLst>
      <p:ext uri="{BB962C8B-B14F-4D97-AF65-F5344CB8AC3E}">
        <p14:creationId xmlns:p14="http://schemas.microsoft.com/office/powerpoint/2010/main" val="260594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Texas - 1987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charset="0"/>
              </a:rPr>
              <a:t>Symptoms</a:t>
            </a:r>
          </a:p>
          <a:p>
            <a:pPr lvl="1"/>
            <a:r>
              <a:rPr lang="en-US" altLang="en-US" b="1" dirty="0">
                <a:latin typeface="Arial" charset="0"/>
              </a:rPr>
              <a:t>Irritant </a:t>
            </a:r>
          </a:p>
          <a:p>
            <a:pPr lvl="2"/>
            <a:r>
              <a:rPr lang="en-US" altLang="en-US" b="1" dirty="0">
                <a:latin typeface="Arial" charset="0"/>
              </a:rPr>
              <a:t>62% eye/throat burning</a:t>
            </a:r>
          </a:p>
          <a:p>
            <a:pPr lvl="2"/>
            <a:r>
              <a:rPr lang="en-US" altLang="en-US" b="1" dirty="0">
                <a:latin typeface="Arial" charset="0"/>
              </a:rPr>
              <a:t>19% shortness of breath</a:t>
            </a:r>
          </a:p>
          <a:p>
            <a:pPr lvl="2"/>
            <a:r>
              <a:rPr lang="en-US" altLang="en-US" b="1" dirty="0">
                <a:latin typeface="Arial" charset="0"/>
              </a:rPr>
              <a:t>16% cough</a:t>
            </a:r>
          </a:p>
          <a:p>
            <a:pPr lvl="1"/>
            <a:r>
              <a:rPr lang="en-US" altLang="en-US" b="1" dirty="0">
                <a:latin typeface="Arial" charset="0"/>
              </a:rPr>
              <a:t>Nonspecific</a:t>
            </a:r>
          </a:p>
          <a:p>
            <a:pPr lvl="2"/>
            <a:r>
              <a:rPr lang="en-US" altLang="en-US" b="1" dirty="0">
                <a:latin typeface="Arial" charset="0"/>
              </a:rPr>
              <a:t>Headache 21%</a:t>
            </a:r>
          </a:p>
          <a:p>
            <a:pPr lvl="2"/>
            <a:r>
              <a:rPr lang="en-US" altLang="en-US" b="1" dirty="0">
                <a:latin typeface="Arial" charset="0"/>
              </a:rPr>
              <a:t>Vomiting 7%</a:t>
            </a:r>
          </a:p>
          <a:p>
            <a:pPr lvl="1"/>
            <a:r>
              <a:rPr lang="en-US" altLang="en-US" b="1" dirty="0">
                <a:latin typeface="Arial" charset="0"/>
              </a:rPr>
              <a:t>120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(14%) had no complaints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0" y="6400800"/>
            <a:ext cx="4114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Wing JS, et al.  Arch Environ Health 1991; 46(3): 155-160</a:t>
            </a:r>
          </a:p>
        </p:txBody>
      </p:sp>
    </p:spTree>
    <p:extLst>
      <p:ext uri="{BB962C8B-B14F-4D97-AF65-F5344CB8AC3E}">
        <p14:creationId xmlns:p14="http://schemas.microsoft.com/office/powerpoint/2010/main" val="4291625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76200"/>
            <a:ext cx="5080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7065"/>
            <a:ext cx="8681876" cy="566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3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Union Carbide plant in Bhopal, India, 1984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2" y="2743200"/>
            <a:ext cx="7449104" cy="390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820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Union Carbide plant in Bhopal, India, 1984</a:t>
            </a:r>
          </a:p>
          <a:p>
            <a:pPr lvl="1"/>
            <a:r>
              <a:rPr lang="en-US" altLang="en-US" b="1" dirty="0">
                <a:latin typeface="Arial" charset="0"/>
              </a:rPr>
              <a:t>Produced </a:t>
            </a:r>
            <a:r>
              <a:rPr lang="en-US" altLang="en-US" b="1" dirty="0" err="1">
                <a:latin typeface="Arial" charset="0"/>
              </a:rPr>
              <a:t>carbaryl</a:t>
            </a:r>
            <a:r>
              <a:rPr lang="en-US" altLang="en-US" b="1" dirty="0">
                <a:latin typeface="Arial" charset="0"/>
              </a:rPr>
              <a:t> (</a:t>
            </a:r>
            <a:r>
              <a:rPr lang="en-US" altLang="en-US" b="1" dirty="0" err="1">
                <a:latin typeface="Arial" charset="0"/>
              </a:rPr>
              <a:t>Sevin</a:t>
            </a:r>
            <a:r>
              <a:rPr lang="en-US" altLang="en-US" b="1" dirty="0">
                <a:latin typeface="Arial" charset="0"/>
              </a:rPr>
              <a:t>®), a </a:t>
            </a:r>
            <a:r>
              <a:rPr lang="en-US" altLang="en-US" b="1" dirty="0" err="1">
                <a:latin typeface="Arial" charset="0"/>
              </a:rPr>
              <a:t>carbamate</a:t>
            </a:r>
            <a:r>
              <a:rPr lang="en-US" altLang="en-US" b="1" dirty="0">
                <a:latin typeface="Arial" charset="0"/>
              </a:rPr>
              <a:t> pesticide</a:t>
            </a:r>
          </a:p>
          <a:p>
            <a:pPr lvl="2"/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CO + Cl</a:t>
            </a:r>
            <a:r>
              <a:rPr lang="en-US" altLang="en-US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 -&gt; COCl</a:t>
            </a:r>
            <a:r>
              <a:rPr lang="en-US" altLang="en-US" b="1" baseline="-25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 (phosgene)</a:t>
            </a:r>
          </a:p>
          <a:p>
            <a:pPr lvl="2"/>
            <a:r>
              <a:rPr lang="en-US" altLang="en-US" b="1" dirty="0">
                <a:latin typeface="Arial" charset="0"/>
              </a:rPr>
              <a:t>COCl</a:t>
            </a:r>
            <a:r>
              <a:rPr lang="en-US" altLang="en-US" b="1" baseline="-25000" dirty="0">
                <a:latin typeface="Arial" charset="0"/>
              </a:rPr>
              <a:t>2</a:t>
            </a:r>
            <a:r>
              <a:rPr lang="en-US" altLang="en-US" b="1" dirty="0">
                <a:latin typeface="Arial" charset="0"/>
              </a:rPr>
              <a:t> + CH</a:t>
            </a:r>
            <a:r>
              <a:rPr lang="en-US" altLang="en-US" b="1" baseline="-25000" dirty="0">
                <a:latin typeface="Arial" charset="0"/>
              </a:rPr>
              <a:t>3</a:t>
            </a:r>
            <a:r>
              <a:rPr lang="en-US" altLang="en-US" b="1" dirty="0">
                <a:latin typeface="Arial" charset="0"/>
              </a:rPr>
              <a:t>NH</a:t>
            </a:r>
            <a:r>
              <a:rPr lang="en-US" altLang="en-US" b="1" baseline="-25000" dirty="0">
                <a:latin typeface="Arial" charset="0"/>
              </a:rPr>
              <a:t>2</a:t>
            </a:r>
            <a:r>
              <a:rPr lang="en-US" altLang="en-US" b="1" dirty="0">
                <a:latin typeface="Arial" charset="0"/>
              </a:rPr>
              <a:t> -&gt; CH</a:t>
            </a:r>
            <a:r>
              <a:rPr lang="en-US" altLang="en-US" b="1" baseline="-25000" dirty="0">
                <a:latin typeface="Arial" charset="0"/>
              </a:rPr>
              <a:t>3</a:t>
            </a:r>
            <a:r>
              <a:rPr lang="en-US" altLang="en-US" b="1" dirty="0">
                <a:latin typeface="Arial" charset="0"/>
              </a:rPr>
              <a:t>NHCOCl + </a:t>
            </a:r>
            <a:r>
              <a:rPr lang="en-US" altLang="en-US" b="1" dirty="0" err="1">
                <a:solidFill>
                  <a:srgbClr val="FFFF00"/>
                </a:solidFill>
                <a:latin typeface="Arial" charset="0"/>
              </a:rPr>
              <a:t>HCl</a:t>
            </a:r>
            <a:r>
              <a:rPr lang="en-US" altLang="en-US" b="1" dirty="0">
                <a:latin typeface="Arial" charset="0"/>
              </a:rPr>
              <a:t> -&gt; </a:t>
            </a:r>
            <a:r>
              <a:rPr lang="en-US" altLang="en-US" b="1" dirty="0" err="1">
                <a:latin typeface="Arial" charset="0"/>
              </a:rPr>
              <a:t>HCl</a:t>
            </a:r>
            <a:r>
              <a:rPr lang="en-US" altLang="en-US" b="1" dirty="0">
                <a:latin typeface="Arial" charset="0"/>
              </a:rPr>
              <a:t> +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CH</a:t>
            </a:r>
            <a:r>
              <a:rPr lang="en-US" altLang="en-US" b="1" baseline="-25000" dirty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NCO (MIC)</a:t>
            </a:r>
          </a:p>
          <a:p>
            <a:pPr lvl="2"/>
            <a:r>
              <a:rPr lang="en-US" altLang="en-US" b="1" dirty="0">
                <a:latin typeface="Arial" charset="0"/>
              </a:rPr>
              <a:t>CH</a:t>
            </a:r>
            <a:r>
              <a:rPr lang="en-US" altLang="en-US" b="1" baseline="-25000" dirty="0">
                <a:latin typeface="Arial" charset="0"/>
              </a:rPr>
              <a:t>3</a:t>
            </a:r>
            <a:r>
              <a:rPr lang="en-US" altLang="en-US" b="1" dirty="0">
                <a:latin typeface="Arial" charset="0"/>
              </a:rPr>
              <a:t>NCO (MIC) + </a:t>
            </a:r>
            <a:r>
              <a:rPr lang="en-US" altLang="en-US" b="1" dirty="0" err="1">
                <a:latin typeface="Arial" charset="0"/>
              </a:rPr>
              <a:t>naphthol</a:t>
            </a:r>
            <a:r>
              <a:rPr lang="en-US" altLang="en-US" b="1" dirty="0">
                <a:latin typeface="Arial" charset="0"/>
              </a:rPr>
              <a:t> -&gt; </a:t>
            </a:r>
            <a:r>
              <a:rPr lang="en-US" altLang="en-US" b="1" dirty="0" err="1">
                <a:latin typeface="Arial" charset="0"/>
              </a:rPr>
              <a:t>carbaryl</a:t>
            </a:r>
            <a:endParaRPr lang="en-US" altLang="en-US" b="1" dirty="0">
              <a:latin typeface="Arial" charset="0"/>
            </a:endParaRP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6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charset="0"/>
              </a:rPr>
              <a:t>Introduction of water into MIC storage tank -&gt; uncontrollable </a:t>
            </a:r>
            <a:r>
              <a:rPr lang="en-US" altLang="en-US" b="1" dirty="0" err="1">
                <a:latin typeface="Arial" charset="0"/>
              </a:rPr>
              <a:t>hyperthermic</a:t>
            </a:r>
            <a:r>
              <a:rPr lang="en-US" altLang="en-US" b="1" dirty="0">
                <a:latin typeface="Arial" charset="0"/>
              </a:rPr>
              <a:t> reaction</a:t>
            </a:r>
          </a:p>
          <a:p>
            <a:pPr lvl="1"/>
            <a:r>
              <a:rPr lang="en-US" altLang="en-US" b="1" dirty="0">
                <a:latin typeface="Arial" charset="0"/>
              </a:rPr>
              <a:t>Safety systems fail:</a:t>
            </a:r>
          </a:p>
          <a:p>
            <a:pPr lvl="2"/>
            <a:r>
              <a:rPr lang="en-US" altLang="en-US" b="1" dirty="0">
                <a:latin typeface="Arial" charset="0"/>
              </a:rPr>
              <a:t>Flare tower (for burning off excess gas)</a:t>
            </a:r>
          </a:p>
          <a:p>
            <a:pPr lvl="3"/>
            <a:r>
              <a:rPr lang="en-US" altLang="en-US" b="1" dirty="0">
                <a:latin typeface="Arial" charset="0"/>
              </a:rPr>
              <a:t>Disconnected for maintenance</a:t>
            </a:r>
          </a:p>
          <a:p>
            <a:pPr lvl="2"/>
            <a:r>
              <a:rPr lang="en-US" altLang="en-US" b="1" dirty="0">
                <a:latin typeface="Arial" charset="0"/>
              </a:rPr>
              <a:t>Caustic soda scrubber (neutralization)</a:t>
            </a:r>
          </a:p>
          <a:p>
            <a:pPr lvl="3"/>
            <a:r>
              <a:rPr lang="en-US" altLang="en-US" b="1" dirty="0">
                <a:latin typeface="Arial" charset="0"/>
              </a:rPr>
              <a:t>Turned off</a:t>
            </a:r>
          </a:p>
          <a:p>
            <a:pPr lvl="2"/>
            <a:r>
              <a:rPr lang="en-US" altLang="en-US" b="1" dirty="0">
                <a:latin typeface="Arial" charset="0"/>
              </a:rPr>
              <a:t>Refrigeration unit – </a:t>
            </a:r>
          </a:p>
          <a:p>
            <a:pPr lvl="3"/>
            <a:r>
              <a:rPr lang="en-US" altLang="en-US" b="1" dirty="0">
                <a:latin typeface="Arial" charset="0"/>
              </a:rPr>
              <a:t>shut down to save money</a:t>
            </a:r>
          </a:p>
        </p:txBody>
      </p:sp>
    </p:spTree>
    <p:extLst>
      <p:ext uri="{BB962C8B-B14F-4D97-AF65-F5344CB8AC3E}">
        <p14:creationId xmlns:p14="http://schemas.microsoft.com/office/powerpoint/2010/main" val="179359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Bhopal Union Carbide Disaster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" y="0"/>
            <a:ext cx="9142727" cy="686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92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Chemical disasters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Tokyo Sarin Incident</a:t>
            </a:r>
          </a:p>
          <a:p>
            <a:r>
              <a:rPr lang="en-US" altLang="en-US" dirty="0">
                <a:latin typeface="Arial" charset="0"/>
              </a:rPr>
              <a:t>Albertson, Montana - chlorine spill</a:t>
            </a:r>
          </a:p>
          <a:p>
            <a:r>
              <a:rPr lang="en-US" altLang="en-US" dirty="0">
                <a:latin typeface="Arial" charset="0"/>
              </a:rPr>
              <a:t>Texas, October 1987 - </a:t>
            </a:r>
            <a:r>
              <a:rPr lang="en-US" altLang="en-US" dirty="0" err="1">
                <a:latin typeface="Arial" charset="0"/>
              </a:rPr>
              <a:t>HF</a:t>
            </a:r>
            <a:r>
              <a:rPr lang="en-US" altLang="en-US" dirty="0">
                <a:latin typeface="Arial" charset="0"/>
              </a:rPr>
              <a:t> release</a:t>
            </a:r>
          </a:p>
          <a:p>
            <a:r>
              <a:rPr lang="en-US" altLang="en-US" dirty="0">
                <a:latin typeface="Arial" charset="0"/>
              </a:rPr>
              <a:t>Bhopal, India – methylisocyanate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Arial" charset="0"/>
              </a:rPr>
              <a:t>Introduction of water into MIC storage tank -&gt; uncontrollable </a:t>
            </a:r>
            <a:r>
              <a:rPr lang="en-US" altLang="en-US" b="1" dirty="0" err="1">
                <a:latin typeface="Arial" charset="0"/>
              </a:rPr>
              <a:t>hyperthermic</a:t>
            </a:r>
            <a:r>
              <a:rPr lang="en-US" altLang="en-US" b="1" dirty="0">
                <a:latin typeface="Arial" charset="0"/>
              </a:rPr>
              <a:t> reaction that releases: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27 tons of </a:t>
            </a:r>
            <a:r>
              <a:rPr lang="en-US" altLang="en-US" b="1" dirty="0" err="1">
                <a:solidFill>
                  <a:srgbClr val="FFFF00"/>
                </a:solidFill>
                <a:latin typeface="Arial" charset="0"/>
              </a:rPr>
              <a:t>methylisocyanate</a:t>
            </a:r>
            <a:endParaRPr lang="en-US" altLang="en-US" b="1" dirty="0">
              <a:solidFill>
                <a:srgbClr val="FFFF00"/>
              </a:solidFill>
              <a:latin typeface="Arial" charset="0"/>
            </a:endParaRP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58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64" y="228600"/>
            <a:ext cx="92101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04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>
                <a:latin typeface="Arial" charset="0"/>
              </a:rPr>
              <a:t>Methylisocyanate</a:t>
            </a:r>
            <a:r>
              <a:rPr lang="en-US" altLang="en-US" dirty="0">
                <a:latin typeface="Arial" charset="0"/>
              </a:rPr>
              <a:t> (MIC)</a:t>
            </a:r>
          </a:p>
          <a:p>
            <a:pPr lvl="1"/>
            <a:r>
              <a:rPr lang="en-US" altLang="en-US" dirty="0">
                <a:latin typeface="Arial" charset="0"/>
              </a:rPr>
              <a:t>Moderately soluble irritant gas</a:t>
            </a:r>
          </a:p>
          <a:p>
            <a:pPr lvl="1"/>
            <a:r>
              <a:rPr lang="en-US" altLang="en-US" dirty="0">
                <a:latin typeface="Arial" charset="0"/>
              </a:rPr>
              <a:t>May decompose to hydrogen cyanide, nitrogen dioxide, and carbon monoxide</a:t>
            </a:r>
          </a:p>
          <a:p>
            <a:r>
              <a:rPr lang="en-US" altLang="en-US" dirty="0">
                <a:latin typeface="Arial" charset="0"/>
              </a:rPr>
              <a:t>Phosgene, CO, HCL are used in production and were also likely released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05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charset="0"/>
              </a:rPr>
              <a:t>Weather:</a:t>
            </a:r>
          </a:p>
          <a:p>
            <a:pPr lvl="1"/>
            <a:r>
              <a:rPr lang="en-US" altLang="en-US" dirty="0">
                <a:latin typeface="Arial" charset="0"/>
              </a:rPr>
              <a:t>Thermal inversion</a:t>
            </a:r>
          </a:p>
          <a:p>
            <a:r>
              <a:rPr lang="en-US" altLang="en-US" dirty="0">
                <a:latin typeface="Arial" charset="0"/>
              </a:rPr>
              <a:t>Initial mild mucosal irritation</a:t>
            </a:r>
          </a:p>
          <a:p>
            <a:pPr lvl="1"/>
            <a:r>
              <a:rPr lang="en-US" altLang="en-US" dirty="0">
                <a:latin typeface="Arial" charset="0"/>
              </a:rPr>
              <a:t>Panic</a:t>
            </a:r>
          </a:p>
          <a:p>
            <a:pPr lvl="1"/>
            <a:r>
              <a:rPr lang="en-US" altLang="en-US" dirty="0">
                <a:latin typeface="Arial" charset="0"/>
              </a:rPr>
              <a:t>Many left their homes </a:t>
            </a:r>
          </a:p>
          <a:p>
            <a:r>
              <a:rPr lang="en-US" altLang="en-US" dirty="0" err="1">
                <a:latin typeface="Arial" charset="0"/>
              </a:rPr>
              <a:t>Dipersion</a:t>
            </a:r>
            <a:r>
              <a:rPr lang="en-US" altLang="en-US" dirty="0">
                <a:latin typeface="Arial" charset="0"/>
              </a:rPr>
              <a:t> modeling predicts ground-level concentrations from </a:t>
            </a:r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0.12 ppm to 85.6ppm</a:t>
            </a:r>
          </a:p>
          <a:p>
            <a:pPr lvl="1"/>
            <a:r>
              <a:rPr lang="en-US" altLang="en-US" dirty="0">
                <a:latin typeface="Arial" charset="0"/>
              </a:rPr>
              <a:t>NIOSH </a:t>
            </a:r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IDLH = 3ppm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2641"/>
            <a:ext cx="3200400" cy="24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charset="0"/>
              </a:rPr>
              <a:t>200,000 exposed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6000-12,000 deaths</a:t>
            </a:r>
          </a:p>
          <a:p>
            <a:pPr lvl="1"/>
            <a:r>
              <a:rPr lang="en-US" altLang="en-US" dirty="0">
                <a:latin typeface="Arial" charset="0"/>
              </a:rPr>
              <a:t>Early deaths = 300 autopsies = </a:t>
            </a:r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necrotizing lesions of respiratory tract</a:t>
            </a:r>
          </a:p>
          <a:p>
            <a:pPr lvl="1"/>
            <a:r>
              <a:rPr lang="en-US" altLang="en-US" dirty="0">
                <a:latin typeface="Arial" charset="0"/>
              </a:rPr>
              <a:t>Later deaths mostly from respiratory failure and respiratory infections</a:t>
            </a:r>
          </a:p>
        </p:txBody>
      </p:sp>
    </p:spTree>
    <p:extLst>
      <p:ext uri="{BB962C8B-B14F-4D97-AF65-F5344CB8AC3E}">
        <p14:creationId xmlns:p14="http://schemas.microsoft.com/office/powerpoint/2010/main" val="888466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charset="0"/>
              </a:rPr>
              <a:t>3 month follow up:</a:t>
            </a:r>
          </a:p>
          <a:p>
            <a:pPr lvl="1"/>
            <a:r>
              <a:rPr lang="en-US" altLang="en-US" dirty="0">
                <a:latin typeface="Arial" charset="0"/>
              </a:rPr>
              <a:t>18% had </a:t>
            </a:r>
            <a:r>
              <a:rPr lang="en-US" altLang="en-US" dirty="0" err="1">
                <a:latin typeface="Arial" charset="0"/>
              </a:rPr>
              <a:t>abn</a:t>
            </a:r>
            <a:r>
              <a:rPr lang="en-US" altLang="en-US" dirty="0">
                <a:latin typeface="Arial" charset="0"/>
              </a:rPr>
              <a:t> CXR</a:t>
            </a:r>
          </a:p>
          <a:p>
            <a:pPr lvl="1"/>
            <a:r>
              <a:rPr lang="en-US" altLang="en-US" dirty="0">
                <a:latin typeface="Arial" charset="0"/>
              </a:rPr>
              <a:t>39% </a:t>
            </a:r>
            <a:r>
              <a:rPr lang="en-US" altLang="en-US" dirty="0" err="1">
                <a:latin typeface="Arial" charset="0"/>
              </a:rPr>
              <a:t>abn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spirometry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33% respiratory symptoms</a:t>
            </a:r>
          </a:p>
          <a:p>
            <a:pPr lvl="2"/>
            <a:r>
              <a:rPr lang="en-US" altLang="en-US" dirty="0">
                <a:latin typeface="Arial" charset="0"/>
              </a:rPr>
              <a:t>Symptoms correlated inversely with distance to plant</a:t>
            </a:r>
          </a:p>
          <a:p>
            <a:pPr lvl="1"/>
            <a:r>
              <a:rPr lang="en-US" altLang="en-US" dirty="0">
                <a:latin typeface="Arial" charset="0"/>
              </a:rPr>
              <a:t>Biopsies: interstitial fibrosis and bronchiolitis </a:t>
            </a:r>
            <a:r>
              <a:rPr lang="en-US" altLang="en-US" dirty="0" err="1">
                <a:latin typeface="Arial" charset="0"/>
              </a:rPr>
              <a:t>obliterans</a:t>
            </a:r>
            <a:r>
              <a:rPr lang="en-US" altLang="en-US" dirty="0">
                <a:latin typeface="Arial" charset="0"/>
              </a:rPr>
              <a:t>, similar to animal studies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53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Arial" charset="0"/>
              </a:rPr>
              <a:t>10 year follow up:</a:t>
            </a:r>
          </a:p>
          <a:p>
            <a:pPr lvl="1"/>
            <a:r>
              <a:rPr lang="en-US" altLang="en-US" b="1" dirty="0">
                <a:latin typeface="Arial" charset="0"/>
              </a:rPr>
              <a:t>Respiratory symptoms correlate with predicted dose of MIC</a:t>
            </a:r>
          </a:p>
          <a:p>
            <a:pPr lvl="1"/>
            <a:r>
              <a:rPr lang="en-US" altLang="en-US" b="1" dirty="0">
                <a:latin typeface="Arial" charset="0"/>
              </a:rPr>
              <a:t>FEV </a:t>
            </a:r>
            <a:r>
              <a:rPr lang="en-US" altLang="en-US" b="1" baseline="-25000" dirty="0">
                <a:latin typeface="Arial" charset="0"/>
              </a:rPr>
              <a:t>25-75% </a:t>
            </a:r>
            <a:r>
              <a:rPr lang="en-US" altLang="en-US" b="1" dirty="0">
                <a:latin typeface="Arial" charset="0"/>
              </a:rPr>
              <a:t>(small airway obstruction) declined linearly with distance to plant</a:t>
            </a:r>
          </a:p>
          <a:p>
            <a:pPr lvl="1"/>
            <a:endParaRPr lang="en-US" altLang="en-US" b="1" dirty="0"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962400" cy="489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36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Arial" charset="0"/>
              </a:rPr>
              <a:t>Bhopal eye syndrome – 1000s </a:t>
            </a:r>
          </a:p>
          <a:p>
            <a:pPr lvl="1"/>
            <a:r>
              <a:rPr lang="en-US" altLang="en-US" b="1" dirty="0">
                <a:latin typeface="Arial" charset="0"/>
              </a:rPr>
              <a:t>Initial </a:t>
            </a:r>
            <a:r>
              <a:rPr lang="en-US" altLang="en-US" b="1" dirty="0" err="1">
                <a:latin typeface="Arial" charset="0"/>
              </a:rPr>
              <a:t>keratopathy</a:t>
            </a:r>
            <a:r>
              <a:rPr lang="en-US" altLang="en-US" b="1" dirty="0">
                <a:latin typeface="Arial" charset="0"/>
              </a:rPr>
              <a:t>, </a:t>
            </a:r>
            <a:r>
              <a:rPr lang="en-US" altLang="en-US" b="1" dirty="0" err="1">
                <a:latin typeface="Arial" charset="0"/>
              </a:rPr>
              <a:t>chemosis</a:t>
            </a:r>
            <a:r>
              <a:rPr lang="en-US" altLang="en-US" b="1" dirty="0">
                <a:latin typeface="Arial" charset="0"/>
              </a:rPr>
              <a:t>, corneal ulceration</a:t>
            </a:r>
          </a:p>
          <a:p>
            <a:pPr lvl="1"/>
            <a:r>
              <a:rPr lang="en-US" altLang="en-US" b="1" dirty="0">
                <a:latin typeface="Arial" charset="0"/>
              </a:rPr>
              <a:t>Chronic eye watering, photophobia, irritation</a:t>
            </a:r>
          </a:p>
          <a:p>
            <a:endParaRPr lang="en-US" alt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852672"/>
            <a:ext cx="4419600" cy="30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8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Bhopal, India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35159" r="48960" b="27741"/>
          <a:stretch/>
        </p:blipFill>
        <p:spPr bwMode="auto">
          <a:xfrm>
            <a:off x="685800" y="0"/>
            <a:ext cx="7772400" cy="693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15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95400"/>
            <a:ext cx="3677920" cy="5462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" y="2057400"/>
            <a:ext cx="440175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Tokyo 1995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300" r="300"/>
          <a:stretch>
            <a:fillRect/>
          </a:stretch>
        </p:blipFill>
        <p:spPr>
          <a:xfrm>
            <a:off x="304800" y="2590800"/>
            <a:ext cx="4765721" cy="2620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707475" cy="55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83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September, 2003</a:t>
            </a:r>
          </a:p>
          <a:p>
            <a:pPr lvl="1"/>
            <a:r>
              <a:rPr lang="en-US" altLang="en-US" dirty="0">
                <a:latin typeface="Arial" charset="0"/>
              </a:rPr>
              <a:t>Intentional suicidal ingestion of </a:t>
            </a:r>
            <a:r>
              <a:rPr lang="en-US" altLang="en-US" dirty="0" err="1">
                <a:latin typeface="Arial" charset="0"/>
              </a:rPr>
              <a:t>malathion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Transported by ambulance</a:t>
            </a:r>
          </a:p>
          <a:p>
            <a:pPr lvl="1"/>
            <a:r>
              <a:rPr lang="en-US" altLang="en-US" dirty="0">
                <a:latin typeface="Arial" charset="0"/>
              </a:rPr>
              <a:t>Patient arrives </a:t>
            </a:r>
          </a:p>
          <a:p>
            <a:pPr lvl="2"/>
            <a:r>
              <a:rPr lang="en-US" altLang="en-US" dirty="0">
                <a:latin typeface="Arial" charset="0"/>
              </a:rPr>
              <a:t>Unconscious</a:t>
            </a:r>
          </a:p>
          <a:p>
            <a:pPr lvl="2"/>
            <a:r>
              <a:rPr lang="en-US" altLang="en-US" dirty="0">
                <a:latin typeface="Arial" charset="0"/>
              </a:rPr>
              <a:t>Diaphoretic, vomiting, salivating</a:t>
            </a:r>
          </a:p>
          <a:p>
            <a:pPr lvl="1"/>
            <a:r>
              <a:rPr lang="en-US" altLang="en-US" dirty="0">
                <a:latin typeface="Arial" charset="0"/>
              </a:rPr>
              <a:t>Brought into ED</a:t>
            </a:r>
          </a:p>
        </p:txBody>
      </p:sp>
    </p:spTree>
    <p:extLst>
      <p:ext uri="{BB962C8B-B14F-4D97-AF65-F5344CB8AC3E}">
        <p14:creationId xmlns:p14="http://schemas.microsoft.com/office/powerpoint/2010/main" val="3285854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Treatment</a:t>
            </a:r>
          </a:p>
          <a:p>
            <a:pPr lvl="1"/>
            <a:r>
              <a:rPr lang="en-US" altLang="en-US" dirty="0">
                <a:latin typeface="Arial" charset="0"/>
              </a:rPr>
              <a:t>Intubation</a:t>
            </a:r>
          </a:p>
          <a:p>
            <a:pPr lvl="1"/>
            <a:r>
              <a:rPr lang="en-US" altLang="en-US" dirty="0">
                <a:latin typeface="Arial" charset="0"/>
              </a:rPr>
              <a:t>Atropine (24 mg over 24 </a:t>
            </a:r>
            <a:r>
              <a:rPr lang="en-US" altLang="en-US" dirty="0" err="1">
                <a:latin typeface="Arial" charset="0"/>
              </a:rPr>
              <a:t>hrs</a:t>
            </a:r>
            <a:r>
              <a:rPr lang="en-US" altLang="en-US" dirty="0">
                <a:latin typeface="Arial" charset="0"/>
              </a:rPr>
              <a:t>)</a:t>
            </a:r>
          </a:p>
          <a:p>
            <a:pPr lvl="1"/>
            <a:r>
              <a:rPr lang="en-US" altLang="en-US" dirty="0">
                <a:latin typeface="Arial" charset="0"/>
              </a:rPr>
              <a:t>2-pam </a:t>
            </a:r>
          </a:p>
          <a:p>
            <a:pPr lvl="1"/>
            <a:r>
              <a:rPr lang="en-US" altLang="en-US" dirty="0">
                <a:latin typeface="Arial" charset="0"/>
              </a:rPr>
              <a:t>Diazepam </a:t>
            </a:r>
          </a:p>
          <a:p>
            <a:pPr lvl="1"/>
            <a:r>
              <a:rPr lang="en-US" altLang="en-US" dirty="0">
                <a:latin typeface="Arial" charset="0"/>
              </a:rPr>
              <a:t>Clothing removed and left on floor</a:t>
            </a:r>
          </a:p>
        </p:txBody>
      </p:sp>
    </p:spTree>
    <p:extLst>
      <p:ext uri="{BB962C8B-B14F-4D97-AF65-F5344CB8AC3E}">
        <p14:creationId xmlns:p14="http://schemas.microsoft.com/office/powerpoint/2010/main" val="1241918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Portland, OR, USA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</a:rPr>
              <a:t>ED overwhelmed by odor</a:t>
            </a:r>
          </a:p>
          <a:p>
            <a:pPr lvl="1"/>
            <a:r>
              <a:rPr lang="en-US" altLang="en-US" dirty="0">
                <a:latin typeface="Arial" charset="0"/>
              </a:rPr>
              <a:t>Other patients develop respiratory and eye symptoms</a:t>
            </a:r>
          </a:p>
          <a:p>
            <a:pPr lvl="1"/>
            <a:r>
              <a:rPr lang="en-US" altLang="en-US" dirty="0">
                <a:latin typeface="Arial" charset="0"/>
              </a:rPr>
              <a:t>Paramedics develop symptoms</a:t>
            </a:r>
          </a:p>
          <a:p>
            <a:pPr lvl="1"/>
            <a:r>
              <a:rPr lang="en-US" altLang="en-US" dirty="0">
                <a:latin typeface="Arial" charset="0"/>
              </a:rPr>
              <a:t>ED doors opened and fans brought in to ventilate</a:t>
            </a:r>
          </a:p>
          <a:p>
            <a:pPr lvl="1"/>
            <a:r>
              <a:rPr lang="en-US" altLang="en-US" dirty="0">
                <a:latin typeface="Arial" charset="0"/>
              </a:rPr>
              <a:t>Ambulance out of service</a:t>
            </a:r>
          </a:p>
          <a:p>
            <a:pPr lvl="1"/>
            <a:r>
              <a:rPr lang="en-US" altLang="en-US" dirty="0">
                <a:latin typeface="Arial" charset="0"/>
              </a:rPr>
              <a:t>ED closed for &gt; 6 hours</a:t>
            </a:r>
          </a:p>
        </p:txBody>
      </p:sp>
    </p:spTree>
    <p:extLst>
      <p:ext uri="{BB962C8B-B14F-4D97-AF65-F5344CB8AC3E}">
        <p14:creationId xmlns:p14="http://schemas.microsoft.com/office/powerpoint/2010/main" val="410768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Tokyo, 1995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altLang="en-US" dirty="0">
                <a:latin typeface="Arial" charset="0"/>
              </a:rPr>
              <a:t>March 20, 1995, Tokyo, Japan</a:t>
            </a:r>
          </a:p>
          <a:p>
            <a:r>
              <a:rPr lang="en-US" altLang="en-US" dirty="0" err="1">
                <a:latin typeface="Arial" charset="0"/>
              </a:rPr>
              <a:t>Aum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Shinrikyo</a:t>
            </a:r>
            <a:endParaRPr lang="en-US" altLang="en-US" dirty="0">
              <a:latin typeface="Arial" charset="0"/>
            </a:endParaRPr>
          </a:p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7:55am </a:t>
            </a:r>
            <a:r>
              <a:rPr lang="en-US" altLang="en-US" dirty="0">
                <a:latin typeface="Arial" charset="0"/>
              </a:rPr>
              <a:t>- Plastic bags containing </a:t>
            </a:r>
            <a:r>
              <a:rPr lang="en-US" altLang="en-US" dirty="0" err="1">
                <a:latin typeface="Arial" charset="0"/>
              </a:rPr>
              <a:t>sarin</a:t>
            </a:r>
            <a:r>
              <a:rPr lang="en-US" altLang="en-US" dirty="0">
                <a:latin typeface="Arial" charset="0"/>
              </a:rPr>
              <a:t> placed below the seats of a subway car</a:t>
            </a:r>
          </a:p>
          <a:p>
            <a:r>
              <a:rPr lang="en-US" altLang="en-US" dirty="0">
                <a:latin typeface="Arial" charset="0"/>
              </a:rPr>
              <a:t>Bags are punctured with the sharpened end of an umbrella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856348"/>
            <a:ext cx="3124200" cy="20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75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Hospital, Tokyo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981200" y="5257800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latin typeface="Arial" charset="0"/>
              </a:rPr>
              <a:t>St. Luke’s Hospital is close to 6 subway stations and is the closest hospital to the event.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5538381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963" t="44423" r="16424" b="13009"/>
          <a:stretch/>
        </p:blipFill>
        <p:spPr>
          <a:xfrm>
            <a:off x="3680495" y="2438400"/>
            <a:ext cx="5463505" cy="3861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114800"/>
            <a:ext cx="4076035" cy="25944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48000" y="4191000"/>
            <a:ext cx="5029200" cy="1371602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70803" y="19137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4267200"/>
            <a:ext cx="1066800" cy="5334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3800" y="3276600"/>
            <a:ext cx="1219200" cy="4572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St. Luke’s Hospital, Tokyo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7:55am </a:t>
            </a:r>
            <a:r>
              <a:rPr lang="en-US" altLang="en-US" dirty="0">
                <a:latin typeface="Arial" charset="0"/>
              </a:rPr>
              <a:t>– </a:t>
            </a:r>
            <a:r>
              <a:rPr lang="en-US" altLang="en-US" dirty="0" err="1">
                <a:latin typeface="Arial" charset="0"/>
              </a:rPr>
              <a:t>sarin</a:t>
            </a:r>
            <a:r>
              <a:rPr lang="en-US" altLang="en-US" dirty="0">
                <a:latin typeface="Arial" charset="0"/>
              </a:rPr>
              <a:t> released </a:t>
            </a:r>
          </a:p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8:28am(33min)</a:t>
            </a:r>
            <a:r>
              <a:rPr lang="en-US" altLang="en-US" dirty="0">
                <a:latin typeface="Arial" charset="0"/>
              </a:rPr>
              <a:t>–1</a:t>
            </a:r>
            <a:r>
              <a:rPr lang="en-US" altLang="en-US" baseline="30000" dirty="0">
                <a:latin typeface="Arial" charset="0"/>
              </a:rPr>
              <a:t>st</a:t>
            </a:r>
            <a:r>
              <a:rPr lang="en-US" altLang="en-US" dirty="0">
                <a:latin typeface="Arial" charset="0"/>
              </a:rPr>
              <a:t> ambulatory patient in ED</a:t>
            </a:r>
          </a:p>
          <a:p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8:43am(48min)</a:t>
            </a:r>
            <a:r>
              <a:rPr lang="en-US" altLang="en-US" dirty="0">
                <a:latin typeface="Arial" charset="0"/>
              </a:rPr>
              <a:t>–1</a:t>
            </a:r>
            <a:r>
              <a:rPr lang="en-US" altLang="en-US" baseline="30000" dirty="0">
                <a:latin typeface="Arial" charset="0"/>
              </a:rPr>
              <a:t>st</a:t>
            </a:r>
            <a:r>
              <a:rPr lang="en-US" altLang="en-US" dirty="0">
                <a:latin typeface="Arial" charset="0"/>
              </a:rPr>
              <a:t> ambulance arrives</a:t>
            </a:r>
          </a:p>
          <a:p>
            <a:r>
              <a:rPr lang="en-US" altLang="en-US" dirty="0">
                <a:latin typeface="Arial" charset="0"/>
              </a:rPr>
              <a:t>Next hour – </a:t>
            </a:r>
          </a:p>
          <a:p>
            <a:pPr lvl="1"/>
            <a:r>
              <a:rPr lang="en-US" altLang="en-US" dirty="0">
                <a:solidFill>
                  <a:srgbClr val="FFFF00"/>
                </a:solidFill>
                <a:latin typeface="Arial" charset="0"/>
              </a:rPr>
              <a:t>500 patients arrive in ED</a:t>
            </a:r>
          </a:p>
          <a:p>
            <a:pPr lvl="1"/>
            <a:r>
              <a:rPr lang="en-US" altLang="en-US" dirty="0">
                <a:latin typeface="Arial" charset="0"/>
              </a:rPr>
              <a:t>3 in cardiac arrest</a:t>
            </a:r>
          </a:p>
          <a:p>
            <a:pPr lvl="1"/>
            <a:r>
              <a:rPr lang="en-US" altLang="en-US" dirty="0">
                <a:latin typeface="Arial" charset="0"/>
              </a:rPr>
              <a:t>5 are pregnant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981200" y="5257800"/>
            <a:ext cx="541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15460"/>
            <a:ext cx="3733800" cy="25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8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DoJ tokyo vide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19976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Tokyo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057400" cy="4525963"/>
          </a:xfrm>
        </p:spPr>
        <p:txBody>
          <a:bodyPr/>
          <a:lstStyle/>
          <a:p>
            <a:r>
              <a:rPr lang="en-US" altLang="en-US" dirty="0">
                <a:latin typeface="Arial" charset="0"/>
              </a:rPr>
              <a:t>At the scene: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22412"/>
            <a:ext cx="4944035" cy="682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70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1156</Words>
  <Application>Microsoft Office PowerPoint</Application>
  <PresentationFormat>On-screen Show (4:3)</PresentationFormat>
  <Paragraphs>221</Paragraphs>
  <Slides>42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Hospital chemical disaster management</vt:lpstr>
      <vt:lpstr>Objectives</vt:lpstr>
      <vt:lpstr>Chemical disasters</vt:lpstr>
      <vt:lpstr>Tokyo 1995</vt:lpstr>
      <vt:lpstr>Tokyo, 1995</vt:lpstr>
      <vt:lpstr>St. Luke’s Hospital, Tokyo</vt:lpstr>
      <vt:lpstr>St. Luke’s Hospital, Tokyo</vt:lpstr>
      <vt:lpstr>PowerPoint Presentation</vt:lpstr>
      <vt:lpstr>Tokyo</vt:lpstr>
      <vt:lpstr>Tokyo</vt:lpstr>
      <vt:lpstr>PowerPoint Presentation</vt:lpstr>
      <vt:lpstr>St. Luke’s ER</vt:lpstr>
      <vt:lpstr>St. Luke’s</vt:lpstr>
      <vt:lpstr>Tokyo</vt:lpstr>
      <vt:lpstr>St. Luke’s </vt:lpstr>
      <vt:lpstr>Tokyo</vt:lpstr>
      <vt:lpstr>Alberton, MT</vt:lpstr>
      <vt:lpstr>Alberton, MT</vt:lpstr>
      <vt:lpstr>Alberton, MT</vt:lpstr>
      <vt:lpstr>Texas, US, 1987</vt:lpstr>
      <vt:lpstr>Texas - 1987</vt:lpstr>
      <vt:lpstr>Texas - 1987</vt:lpstr>
      <vt:lpstr>Texas - 1987</vt:lpstr>
      <vt:lpstr>PowerPoint Presentation</vt:lpstr>
      <vt:lpstr>Bhopal, India</vt:lpstr>
      <vt:lpstr>Bhopal, India</vt:lpstr>
      <vt:lpstr>Bhopal, India</vt:lpstr>
      <vt:lpstr>Bhopal, India</vt:lpstr>
      <vt:lpstr>Bhopal Union Carbide Disaster</vt:lpstr>
      <vt:lpstr>Bhopal, India</vt:lpstr>
      <vt:lpstr>PowerPoint Presentation</vt:lpstr>
      <vt:lpstr>Bhopal, India</vt:lpstr>
      <vt:lpstr>Bhopal, India</vt:lpstr>
      <vt:lpstr>Bhopal, India</vt:lpstr>
      <vt:lpstr>Bhopal, India</vt:lpstr>
      <vt:lpstr>Bhopal, India</vt:lpstr>
      <vt:lpstr>Bhopal, India</vt:lpstr>
      <vt:lpstr>Bhopal, India</vt:lpstr>
      <vt:lpstr>Portland, OR, USA</vt:lpstr>
      <vt:lpstr>Portland, OR, USA</vt:lpstr>
      <vt:lpstr>Portland, OR, USA</vt:lpstr>
      <vt:lpstr>Portland, OR, USA</vt:lpstr>
    </vt:vector>
  </TitlesOfParts>
  <Company>OHSU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chemical disaster management</dc:title>
  <dc:creator>Rob Hendrickson</dc:creator>
  <cp:lastModifiedBy>Gary Rischitelli</cp:lastModifiedBy>
  <cp:revision>65</cp:revision>
  <cp:lastPrinted>2017-10-04T23:15:04Z</cp:lastPrinted>
  <dcterms:created xsi:type="dcterms:W3CDTF">2015-09-08T00:21:21Z</dcterms:created>
  <dcterms:modified xsi:type="dcterms:W3CDTF">2017-10-23T23:06:45Z</dcterms:modified>
</cp:coreProperties>
</file>