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sldIdLst>
    <p:sldId id="273" r:id="rId2"/>
    <p:sldId id="274" r:id="rId3"/>
    <p:sldId id="275" r:id="rId4"/>
    <p:sldId id="278" r:id="rId5"/>
    <p:sldId id="272" r:id="rId6"/>
    <p:sldId id="263" r:id="rId7"/>
    <p:sldId id="266" r:id="rId8"/>
    <p:sldId id="268" r:id="rId9"/>
    <p:sldId id="267" r:id="rId10"/>
    <p:sldId id="269" r:id="rId11"/>
    <p:sldId id="270" r:id="rId12"/>
    <p:sldId id="271" r:id="rId13"/>
    <p:sldId id="256" r:id="rId14"/>
    <p:sldId id="257" r:id="rId15"/>
    <p:sldId id="260" r:id="rId16"/>
    <p:sldId id="264" r:id="rId17"/>
    <p:sldId id="261" r:id="rId18"/>
    <p:sldId id="259" r:id="rId19"/>
    <p:sldId id="26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/>
    <p:restoredTop sz="92971"/>
  </p:normalViewPr>
  <p:slideViewPr>
    <p:cSldViewPr snapToGrid="0" snapToObjects="1">
      <p:cViewPr varScale="1">
        <p:scale>
          <a:sx n="73" d="100"/>
          <a:sy n="73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F87CB-2511-4348-A7E9-78010E0DC5F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48BF-F557-8641-AE65-F3E9A119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Exposures vary by type of operation and controls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8BF-F557-8641-AE65-F3E9A119BD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2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Culture: process safety management</a:t>
            </a:r>
          </a:p>
          <a:p>
            <a:r>
              <a:rPr lang="en-US" dirty="0" smtClean="0"/>
              <a:t>Putting</a:t>
            </a:r>
            <a:r>
              <a:rPr lang="en-US" baseline="0" dirty="0" smtClean="0"/>
              <a:t> productivity ahead of safety</a:t>
            </a:r>
          </a:p>
          <a:p>
            <a:r>
              <a:rPr lang="en-US" baseline="0" dirty="0" smtClean="0"/>
              <a:t>No second checks in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8BF-F557-8641-AE65-F3E9A119BD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Confined space permit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8BF-F557-8641-AE65-F3E9A119BD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5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:  In some regions, workers gauge oil tanks by opening tank hatches, visually observing liquid levels, and then manually measuring liquid oil levels.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Between 2010-2015 9 U.S. oil and gas extraction workers died following exposure to hydrocarbon gases and vapors and oxygen deficient atmospheres after opening hatches of carbon storage tanks.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Worker peers down an open hatch of the oil tank.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Fixed oil tanks often are interconnected allowing contents to equalize over multiple tanks. Equalization of tanks can result in a high volume of off-gassed vapors when a tank hatch is opened.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The windsock is a visual indicator for the worker to stay positioned upwind while gauging.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8BF-F557-8641-AE65-F3E9A119BD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2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8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4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1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8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3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8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32ED11-6164-CF44-9468-D5A5C29FCFB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586BEC-27D1-534C-90D8-48E3652B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2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f4UFC4SR9M" TargetMode="External"/><Relationship Id="rId3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hyperlink" Target="https://www.osha.gov/SLTC/etools/oilandgas/general_safety/h2s_monitoring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PrAybF5mJg" TargetMode="External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fuA0rbw0sc" TargetMode="External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58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Core Elements of Occupational Health: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Hazard Identification and Control, Industrial Hygiene, Ergonomics and Occupational Health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Manufacturing: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Commodity chemicals </a:t>
            </a:r>
          </a:p>
          <a:p>
            <a:pPr lvl="1"/>
            <a:r>
              <a:rPr lang="en-US" dirty="0" smtClean="0"/>
              <a:t>Polymers (polyethylene, PVC, polyester, etc.)</a:t>
            </a:r>
          </a:p>
          <a:p>
            <a:pPr lvl="1"/>
            <a:r>
              <a:rPr lang="en-US" dirty="0" smtClean="0"/>
              <a:t>Petrochemicals (made from liquefied petroleum gas, natural gas, crude oil and include benzene, toluene, methanol, etc.)</a:t>
            </a:r>
          </a:p>
          <a:p>
            <a:pPr lvl="1"/>
            <a:r>
              <a:rPr lang="en-US" dirty="0" smtClean="0"/>
              <a:t>Inorganic chemicals (salt, chlorine, soda, acids, hydrogen peroxide)</a:t>
            </a:r>
          </a:p>
          <a:p>
            <a:pPr lvl="1"/>
            <a:r>
              <a:rPr lang="en-US" dirty="0" smtClean="0"/>
              <a:t>Fertilizers (ammonia, phosphates, potash)</a:t>
            </a:r>
          </a:p>
          <a:p>
            <a:r>
              <a:rPr lang="en-US" dirty="0" smtClean="0"/>
              <a:t>Life sciences</a:t>
            </a:r>
          </a:p>
          <a:p>
            <a:pPr lvl="1"/>
            <a:r>
              <a:rPr lang="en-US" dirty="0" smtClean="0"/>
              <a:t>Pharmaceuticals, vitamins, pesticides, animal health products.</a:t>
            </a:r>
          </a:p>
          <a:p>
            <a:r>
              <a:rPr lang="en-US" dirty="0" smtClean="0"/>
              <a:t>Specialty chemicals </a:t>
            </a:r>
          </a:p>
          <a:p>
            <a:pPr lvl="1"/>
            <a:r>
              <a:rPr lang="en-US" dirty="0" smtClean="0"/>
              <a:t>Industrial gases, electronic chemicals, adhesives, coatings</a:t>
            </a:r>
          </a:p>
          <a:p>
            <a:r>
              <a:rPr lang="en-US" dirty="0" smtClean="0"/>
              <a:t>Consumer products</a:t>
            </a:r>
          </a:p>
          <a:p>
            <a:pPr lvl="1"/>
            <a:r>
              <a:rPr lang="en-US" dirty="0" smtClean="0"/>
              <a:t>Soaps, detergents, cosmetics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Manufacturing: Petroleum refineries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refinery splits crude oil into its many parts which are then reprocessed into useful products.</a:t>
            </a:r>
          </a:p>
          <a:p>
            <a:r>
              <a:rPr lang="en-US" dirty="0" smtClean="0"/>
              <a:t>Oil refineries are tightly regulated work places. </a:t>
            </a:r>
          </a:p>
          <a:p>
            <a:r>
              <a:rPr lang="en-US" dirty="0" smtClean="0"/>
              <a:t>Products produced include: fuels, petroleum solvents, lubricating oils, petroleum wax, greases and asphalt. </a:t>
            </a:r>
          </a:p>
          <a:p>
            <a:r>
              <a:rPr lang="en-US" dirty="0" smtClean="0"/>
              <a:t>Routine operations present low exposure risks when adequate maintenance is carried out and design construction standards have been followed. </a:t>
            </a:r>
          </a:p>
          <a:p>
            <a:pPr lvl="1"/>
            <a:r>
              <a:rPr lang="en-US" dirty="0" smtClean="0"/>
              <a:t>The potential for exposures always exists, however.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refineries: top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Hazardous chemicals – fire, explosion, toxicity, corrosiveness, asphyxiation. </a:t>
            </a:r>
          </a:p>
          <a:p>
            <a:pPr lvl="1"/>
            <a:r>
              <a:rPr lang="en-US" u="sng" dirty="0" smtClean="0"/>
              <a:t>Fire and Explosion</a:t>
            </a:r>
            <a:r>
              <a:rPr lang="en-US" dirty="0" smtClean="0"/>
              <a:t>: principal hazards.</a:t>
            </a:r>
          </a:p>
          <a:p>
            <a:pPr lvl="1"/>
            <a:r>
              <a:rPr lang="en-US" u="sng" dirty="0" smtClean="0"/>
              <a:t>Health hazards</a:t>
            </a:r>
            <a:r>
              <a:rPr lang="en-US" dirty="0" smtClean="0"/>
              <a:t>: Hydrocarbon vapors, sulfur dioxide, carbon monoxide, nitrogen dioxide, hydrogen sulfide, particulates, chlorine, ammonia. </a:t>
            </a:r>
          </a:p>
          <a:p>
            <a:pPr lvl="1"/>
            <a:r>
              <a:rPr lang="en-US" u="sng" dirty="0" smtClean="0"/>
              <a:t>Shutdown and maintenance </a:t>
            </a:r>
            <a:r>
              <a:rPr lang="en-US" dirty="0" smtClean="0"/>
              <a:t>work times: require careful planning and procedures to make sure that unanticipated exposures don’t occur.</a:t>
            </a:r>
          </a:p>
          <a:p>
            <a:pPr lvl="1"/>
            <a:r>
              <a:rPr lang="en-US" u="sng" dirty="0" smtClean="0"/>
              <a:t>Confined space work </a:t>
            </a:r>
            <a:r>
              <a:rPr lang="en-US" dirty="0" smtClean="0"/>
              <a:t>and tank cleaning: concern about hydrogen sulfide exposure. Processes may use hydrofluoric acid and other “washes.”</a:t>
            </a:r>
          </a:p>
          <a:p>
            <a:pPr lvl="1"/>
            <a:r>
              <a:rPr lang="en-US" dirty="0" smtClean="0"/>
              <a:t>Use of permit systems.</a:t>
            </a:r>
          </a:p>
          <a:p>
            <a:pPr lvl="1"/>
            <a:r>
              <a:rPr lang="en-US" dirty="0" smtClean="0"/>
              <a:t>Emergency warning systems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18939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2 - Oil and Gas Extraction: Top causes of fatalities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Explosions and Fires</a:t>
            </a:r>
          </a:p>
          <a:p>
            <a:r>
              <a:rPr lang="en-US" dirty="0" smtClean="0"/>
              <a:t>Confined Spaces</a:t>
            </a:r>
          </a:p>
          <a:p>
            <a:r>
              <a:rPr lang="en-US" dirty="0" smtClean="0"/>
              <a:t>Chemical Exposures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Vehicle Accidents</a:t>
            </a:r>
          </a:p>
          <a:p>
            <a:r>
              <a:rPr lang="en-US" dirty="0"/>
              <a:t>Struck-By/ Caught-In/ </a:t>
            </a:r>
            <a:r>
              <a:rPr lang="en-US" dirty="0" smtClean="0"/>
              <a:t>Caught-Between</a:t>
            </a:r>
          </a:p>
          <a:p>
            <a:r>
              <a:rPr lang="en-US" dirty="0"/>
              <a:t>Falls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Oil and Gas Extraction: Confined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Workers are often required to enter confined spaces (storage tanks, mud pits, reserve pits and excavations, sand storage containers, and spaces around a wellhead).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Safety hazards = ignition of flammable vapors or gases.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Health hazards = asphyxiation and exposure to hazardous chemicals.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These spaces must be tested using direct-reading instruments.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&amp; Gas Extraction: Health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Hydrogen sulfide</a:t>
            </a:r>
          </a:p>
          <a:p>
            <a:r>
              <a:rPr lang="en-US" dirty="0" smtClean="0"/>
              <a:t>Noise</a:t>
            </a:r>
          </a:p>
          <a:p>
            <a:r>
              <a:rPr lang="en-US" dirty="0" smtClean="0"/>
              <a:t>Diesel Exhaust</a:t>
            </a:r>
          </a:p>
          <a:p>
            <a:r>
              <a:rPr lang="en-US" dirty="0" smtClean="0"/>
              <a:t>Silica exposure during processes that use sand.</a:t>
            </a:r>
          </a:p>
          <a:p>
            <a:r>
              <a:rPr lang="en-US" dirty="0" smtClean="0"/>
              <a:t>Hazardous chemicals used during processes.</a:t>
            </a:r>
          </a:p>
          <a:p>
            <a:r>
              <a:rPr lang="en-US" dirty="0" smtClean="0"/>
              <a:t>Naturally occurring radiation.</a:t>
            </a:r>
          </a:p>
          <a:p>
            <a:endParaRPr lang="en-US" dirty="0"/>
          </a:p>
          <a:p>
            <a:r>
              <a:rPr lang="en-US" dirty="0" smtClean="0"/>
              <a:t>Tips to control:</a:t>
            </a:r>
          </a:p>
          <a:p>
            <a:pPr lvl="1"/>
            <a:r>
              <a:rPr lang="en-US" dirty="0" smtClean="0"/>
              <a:t>Identify type, extent and source of hazard.</a:t>
            </a:r>
          </a:p>
          <a:p>
            <a:pPr lvl="1"/>
            <a:r>
              <a:rPr lang="en-US" dirty="0" smtClean="0"/>
              <a:t>Inform and educate: Safety data sheets </a:t>
            </a:r>
          </a:p>
          <a:p>
            <a:pPr lvl="1"/>
            <a:r>
              <a:rPr lang="en-US" dirty="0" smtClean="0"/>
              <a:t>Consider 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H2S Confined Space Entry Incident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92" y="1825625"/>
            <a:ext cx="7738390" cy="4351338"/>
          </a:xfrm>
        </p:spPr>
      </p:pic>
    </p:spTree>
    <p:extLst>
      <p:ext uri="{BB962C8B-B14F-4D97-AF65-F5344CB8AC3E}">
        <p14:creationId xmlns:p14="http://schemas.microsoft.com/office/powerpoint/2010/main" val="17812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94" y="0"/>
            <a:ext cx="3932237" cy="816445"/>
          </a:xfrm>
        </p:spPr>
        <p:txBody>
          <a:bodyPr/>
          <a:lstStyle/>
          <a:p>
            <a:r>
              <a:rPr lang="en-US" dirty="0" smtClean="0"/>
              <a:t>Fatality case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94" y="1056838"/>
            <a:ext cx="6172200" cy="4301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19908" y="5475322"/>
            <a:ext cx="10363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Warning signs and symptoms: dizziness, confusion, immobility, and collapse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137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Hydrogen Sulfide Gas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2804190"/>
            <a:ext cx="10233025" cy="2394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4301067"/>
            <a:ext cx="999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https://www.osha.gov/SLTC/etools/oilandgas/general_safety/h2s_monitoring.html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 Films: Danger Chemicals!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89" y="1825625"/>
            <a:ext cx="5698996" cy="4351338"/>
          </a:xfrm>
        </p:spPr>
      </p:pic>
    </p:spTree>
    <p:extLst>
      <p:ext uri="{BB962C8B-B14F-4D97-AF65-F5344CB8AC3E}">
        <p14:creationId xmlns:p14="http://schemas.microsoft.com/office/powerpoint/2010/main" val="678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Dede</a:t>
            </a:r>
            <a:r>
              <a:rPr lang="en-US" dirty="0" smtClean="0"/>
              <a:t> Montgomery, MS, CIH, Certified Industrial Hygienist</a:t>
            </a:r>
            <a:br>
              <a:rPr lang="en-US" dirty="0" smtClean="0"/>
            </a:br>
            <a:r>
              <a:rPr lang="en-US" dirty="0" smtClean="0"/>
              <a:t>Oregon Institute of Occupational Health Sciences, OHSU</a:t>
            </a:r>
          </a:p>
          <a:p>
            <a:endParaRPr lang="en-US" dirty="0"/>
          </a:p>
          <a:p>
            <a:r>
              <a:rPr lang="en-US" dirty="0" smtClean="0"/>
              <a:t>Mary Salazar, </a:t>
            </a:r>
            <a:r>
              <a:rPr lang="en-US" dirty="0" err="1" smtClean="0"/>
              <a:t>EdD</a:t>
            </a:r>
            <a:r>
              <a:rPr lang="en-US" dirty="0" smtClean="0"/>
              <a:t>, RN, COHN, Faculty Member</a:t>
            </a:r>
            <a:br>
              <a:rPr lang="en-US" dirty="0" smtClean="0"/>
            </a:br>
            <a:r>
              <a:rPr lang="en-US" dirty="0" smtClean="0"/>
              <a:t>University of Washington</a:t>
            </a:r>
          </a:p>
          <a:p>
            <a:endParaRPr lang="en-US" dirty="0"/>
          </a:p>
          <a:p>
            <a:r>
              <a:rPr lang="en-US" dirty="0" smtClean="0"/>
              <a:t>Karin Drake, </a:t>
            </a:r>
            <a:br>
              <a:rPr lang="en-US" dirty="0" smtClean="0"/>
            </a:br>
            <a:r>
              <a:rPr lang="en-US" dirty="0" smtClean="0"/>
              <a:t>Assistant Department Administrator Occupational Health, Kaiser Permanente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 3: Services (including health 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Hazards vary depending on work environment.</a:t>
            </a:r>
          </a:p>
          <a:p>
            <a:pPr lvl="1"/>
            <a:r>
              <a:rPr lang="en-US" sz="2800" dirty="0" smtClean="0"/>
              <a:t>General safety (slips, trips and falls; electrical; machinery; driving)</a:t>
            </a:r>
          </a:p>
          <a:p>
            <a:pPr lvl="1"/>
            <a:r>
              <a:rPr lang="en-US" sz="2800" dirty="0" smtClean="0"/>
              <a:t>Chemicals when used.</a:t>
            </a:r>
          </a:p>
          <a:p>
            <a:pPr lvl="1"/>
            <a:r>
              <a:rPr lang="en-US" sz="2800" dirty="0" smtClean="0"/>
              <a:t>Biological (needles and other exposures in healthcare)</a:t>
            </a:r>
          </a:p>
          <a:p>
            <a:pPr lvl="1"/>
            <a:r>
              <a:rPr lang="en-US" sz="2800" dirty="0" smtClean="0"/>
              <a:t>Ergonomic (repetitive motion, lifting, sitting)</a:t>
            </a:r>
          </a:p>
          <a:p>
            <a:pPr lvl="1"/>
            <a:r>
              <a:rPr lang="en-US" sz="2800" dirty="0" smtClean="0"/>
              <a:t>Other health (noise, stress, radiation)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4: Transportation, Communications,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Hazards vary depending on work </a:t>
            </a:r>
            <a:r>
              <a:rPr lang="en-US" dirty="0" smtClean="0"/>
              <a:t>environment, and include many we have discussed already. </a:t>
            </a:r>
          </a:p>
          <a:p>
            <a:r>
              <a:rPr lang="en-US" dirty="0" smtClean="0"/>
              <a:t>Hazards particular to Electric Power Industry: </a:t>
            </a:r>
          </a:p>
          <a:p>
            <a:pPr lvl="1"/>
            <a:r>
              <a:rPr lang="en-US" dirty="0" smtClean="0"/>
              <a:t>Electrocution </a:t>
            </a:r>
          </a:p>
          <a:p>
            <a:pPr lvl="1"/>
            <a:r>
              <a:rPr lang="en-US" dirty="0" smtClean="0"/>
              <a:t>Falls</a:t>
            </a:r>
          </a:p>
          <a:p>
            <a:pPr lvl="1"/>
            <a:r>
              <a:rPr lang="en-US" dirty="0" smtClean="0"/>
              <a:t>Confined Spaces </a:t>
            </a:r>
          </a:p>
          <a:p>
            <a:pPr lvl="1"/>
            <a:r>
              <a:rPr lang="en-US" dirty="0" smtClean="0"/>
              <a:t>Fires </a:t>
            </a:r>
            <a:r>
              <a:rPr lang="en-US" dirty="0"/>
              <a:t>and </a:t>
            </a:r>
            <a:r>
              <a:rPr lang="en-US" dirty="0" smtClean="0"/>
              <a:t>Explosions </a:t>
            </a:r>
          </a:p>
          <a:p>
            <a:pPr lvl="1"/>
            <a:r>
              <a:rPr lang="en-US" dirty="0" smtClean="0"/>
              <a:t>Sprains</a:t>
            </a:r>
            <a:r>
              <a:rPr lang="en-US" dirty="0"/>
              <a:t>, Strains, and </a:t>
            </a:r>
            <a:r>
              <a:rPr lang="en-US" dirty="0" smtClean="0"/>
              <a:t>Fractures</a:t>
            </a:r>
          </a:p>
          <a:p>
            <a:pPr lvl="1"/>
            <a:r>
              <a:rPr lang="en-US" dirty="0" smtClean="0"/>
              <a:t>Thermal Stress </a:t>
            </a:r>
          </a:p>
        </p:txBody>
      </p:sp>
    </p:spTree>
    <p:extLst>
      <p:ext uri="{BB962C8B-B14F-4D97-AF65-F5344CB8AC3E}">
        <p14:creationId xmlns:p14="http://schemas.microsoft.com/office/powerpoint/2010/main" val="18097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and practice hazard identification within a variety of different types of workplaces common in Thailand.</a:t>
            </a:r>
          </a:p>
          <a:p>
            <a:r>
              <a:rPr lang="en-US" dirty="0" smtClean="0"/>
              <a:t>Determine appropriate hazard controls in response to identification of hazards.</a:t>
            </a:r>
          </a:p>
          <a:p>
            <a:r>
              <a:rPr lang="en-US" dirty="0" smtClean="0"/>
              <a:t>Analyze information related to workplace hazards, such as safety data sheets, websites and industry-related resources.</a:t>
            </a:r>
          </a:p>
          <a:p>
            <a:r>
              <a:rPr lang="en-US" dirty="0" smtClean="0"/>
              <a:t>Learn and practice best practice strategies for occupational health nursing.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1: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230071"/>
            <a:ext cx="10233800" cy="32211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Hazard Identification, Evaluation and Control</a:t>
            </a:r>
          </a:p>
          <a:p>
            <a:pPr lvl="1"/>
            <a:r>
              <a:rPr lang="en-US" sz="3600" dirty="0" smtClean="0"/>
              <a:t>Priority industries</a:t>
            </a:r>
          </a:p>
          <a:p>
            <a:r>
              <a:rPr lang="en-US" sz="3600" dirty="0" smtClean="0"/>
              <a:t>Medical Directorship</a:t>
            </a:r>
          </a:p>
          <a:p>
            <a:r>
              <a:rPr lang="en-US" sz="3600" dirty="0" smtClean="0"/>
              <a:t>Planning for Workplace Walkthroughs</a:t>
            </a:r>
          </a:p>
        </p:txBody>
      </p:sp>
    </p:spTree>
    <p:extLst>
      <p:ext uri="{BB962C8B-B14F-4D97-AF65-F5344CB8AC3E}">
        <p14:creationId xmlns:p14="http://schemas.microsoft.com/office/powerpoint/2010/main" val="5488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&amp; 2 Priority Industries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Manufacturing</a:t>
            </a:r>
            <a:r>
              <a:rPr lang="en-US" sz="3200" dirty="0" smtClean="0"/>
              <a:t> </a:t>
            </a:r>
          </a:p>
          <a:p>
            <a:pPr lvl="1"/>
            <a:r>
              <a:rPr lang="en-US" dirty="0" smtClean="0"/>
              <a:t>petroleum refining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hemical</a:t>
            </a:r>
          </a:p>
          <a:p>
            <a:pPr lvl="1"/>
            <a:r>
              <a:rPr lang="en-US" dirty="0" smtClean="0"/>
              <a:t>automobile,</a:t>
            </a:r>
          </a:p>
          <a:p>
            <a:pPr lvl="1"/>
            <a:r>
              <a:rPr lang="en-US" dirty="0" smtClean="0"/>
              <a:t>Other (transportation equipment, electronic, glass, apparel)</a:t>
            </a:r>
          </a:p>
          <a:p>
            <a:r>
              <a:rPr lang="en-US" sz="3200" b="1" dirty="0" smtClean="0"/>
              <a:t>Mining</a:t>
            </a:r>
            <a:r>
              <a:rPr lang="en-US" sz="3200" dirty="0" smtClean="0"/>
              <a:t>: </a:t>
            </a:r>
            <a:r>
              <a:rPr lang="en-US" sz="3200" dirty="0"/>
              <a:t>O</a:t>
            </a:r>
            <a:r>
              <a:rPr lang="en-US" sz="3200" dirty="0" smtClean="0"/>
              <a:t>il and gas extraction </a:t>
            </a:r>
          </a:p>
          <a:p>
            <a:r>
              <a:rPr lang="en-US" sz="3200" b="1" dirty="0" smtClean="0"/>
              <a:t>Services </a:t>
            </a:r>
            <a:r>
              <a:rPr lang="en-US" sz="3200" dirty="0" smtClean="0"/>
              <a:t>(e.g., healthcare)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Transportation, communications, electric, gas and sanitary services</a:t>
            </a:r>
          </a:p>
          <a:p>
            <a:r>
              <a:rPr lang="en-US" sz="3200" b="1" dirty="0"/>
              <a:t>O</a:t>
            </a:r>
            <a:r>
              <a:rPr lang="en-US" sz="3200" b="1" dirty="0" smtClean="0"/>
              <a:t>thers</a:t>
            </a:r>
            <a:r>
              <a:rPr lang="en-US" sz="3200" dirty="0" smtClean="0"/>
              <a:t> (retail, </a:t>
            </a:r>
            <a:r>
              <a:rPr lang="en-US" sz="3200" dirty="0"/>
              <a:t>f</a:t>
            </a:r>
            <a:r>
              <a:rPr lang="en-US" sz="3200" dirty="0" smtClean="0"/>
              <a:t>inance, construction)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3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1 - Manufacturing: Top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Chemicals</a:t>
            </a:r>
          </a:p>
          <a:p>
            <a:r>
              <a:rPr lang="en-US" dirty="0" smtClean="0"/>
              <a:t>Falls</a:t>
            </a:r>
          </a:p>
          <a:p>
            <a:r>
              <a:rPr lang="en-US" dirty="0" smtClean="0"/>
              <a:t>Heavy Machinery (exposure to moving parts, guarding, caught between)</a:t>
            </a:r>
          </a:p>
          <a:p>
            <a:r>
              <a:rPr lang="en-US" dirty="0" smtClean="0"/>
              <a:t>Fire</a:t>
            </a:r>
          </a:p>
          <a:p>
            <a:r>
              <a:rPr lang="en-US" dirty="0" smtClean="0"/>
              <a:t>Confined spaces</a:t>
            </a:r>
          </a:p>
          <a:p>
            <a:r>
              <a:rPr lang="en-US" dirty="0" smtClean="0"/>
              <a:t>Musculoskeletal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Manufacturing Hazards: Automobile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Noise</a:t>
            </a:r>
          </a:p>
          <a:p>
            <a:r>
              <a:rPr lang="en-US" dirty="0" smtClean="0"/>
              <a:t>Musculoskeletal injuries (sprains, strains, overuse)</a:t>
            </a:r>
          </a:p>
          <a:p>
            <a:r>
              <a:rPr lang="en-US" dirty="0" smtClean="0"/>
              <a:t>Chemicals: especially solvents and other volatile vapors; molten metal spills and carbon monoxide; coolants; chromic and sulfuric mist.</a:t>
            </a:r>
          </a:p>
          <a:p>
            <a:r>
              <a:rPr lang="en-US" dirty="0" smtClean="0"/>
              <a:t>Confined space entry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Uncontrolled release of energy</a:t>
            </a:r>
          </a:p>
          <a:p>
            <a:r>
              <a:rPr lang="en-US" dirty="0"/>
              <a:t>Heavy machinery</a:t>
            </a:r>
          </a:p>
          <a:p>
            <a:r>
              <a:rPr lang="en-US" dirty="0"/>
              <a:t>Falls</a:t>
            </a:r>
          </a:p>
          <a:p>
            <a:r>
              <a:rPr lang="en-US" dirty="0"/>
              <a:t>Forklifts, cranes, heavy </a:t>
            </a:r>
            <a:r>
              <a:rPr lang="en-US" dirty="0" smtClean="0"/>
              <a:t>equipment</a:t>
            </a:r>
          </a:p>
          <a:p>
            <a:r>
              <a:rPr lang="en-US" dirty="0"/>
              <a:t>Crushing and cuts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 manufacturing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26" y="1825625"/>
            <a:ext cx="7781323" cy="4351338"/>
          </a:xfrm>
        </p:spPr>
      </p:pic>
    </p:spTree>
    <p:extLst>
      <p:ext uri="{BB962C8B-B14F-4D97-AF65-F5344CB8AC3E}">
        <p14:creationId xmlns:p14="http://schemas.microsoft.com/office/powerpoint/2010/main" val="17413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 manufacturing tasks: top health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Foundries</a:t>
            </a:r>
            <a:r>
              <a:rPr lang="en-US" dirty="0" smtClean="0"/>
              <a:t>: Molten metal spills and explosions, carbon monoxide, foreign body, contusion and burn injuries. Some increased lung cancer risks.</a:t>
            </a:r>
          </a:p>
          <a:p>
            <a:r>
              <a:rPr lang="en-US" u="sng" dirty="0" smtClean="0"/>
              <a:t>Machining</a:t>
            </a:r>
            <a:r>
              <a:rPr lang="en-US" dirty="0" smtClean="0"/>
              <a:t>: Carcinogen exposures from chemicals (coolants), occupational asthma, respiratory symptoms. </a:t>
            </a:r>
          </a:p>
          <a:p>
            <a:r>
              <a:rPr lang="en-US" u="sng" dirty="0" smtClean="0"/>
              <a:t>Hardware and electroplating</a:t>
            </a:r>
            <a:r>
              <a:rPr lang="en-US" dirty="0" smtClean="0"/>
              <a:t>: Cancer risk when chromic and sulfuric mist exposures.</a:t>
            </a:r>
          </a:p>
          <a:p>
            <a:r>
              <a:rPr lang="en-US" u="sng" dirty="0" smtClean="0"/>
              <a:t>Vehicle assembly</a:t>
            </a:r>
            <a:r>
              <a:rPr lang="en-US" dirty="0" smtClean="0"/>
              <a:t>: Cumulative trauma 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554</TotalTime>
  <Words>988</Words>
  <Application>Microsoft Macintosh PowerPoint</Application>
  <PresentationFormat>Widescreen</PresentationFormat>
  <Paragraphs>143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Core Elements of Occupational Health:  Hazard Identification and Control, Industrial Hygiene, Ergonomics and Occupational Health Nursing</vt:lpstr>
      <vt:lpstr>Instructors</vt:lpstr>
      <vt:lpstr>Course Objectives</vt:lpstr>
      <vt:lpstr>Day 1: Key concepts</vt:lpstr>
      <vt:lpstr>Day 1 &amp; 2 Priority Industries</vt:lpstr>
      <vt:lpstr>Priority 1 - Manufacturing: Top Hazards</vt:lpstr>
      <vt:lpstr>A. Manufacturing Hazards: Automobile</vt:lpstr>
      <vt:lpstr>Automobile manufacturing</vt:lpstr>
      <vt:lpstr>Auto manufacturing tasks: top health hazards</vt:lpstr>
      <vt:lpstr>B. Manufacturing: Chemicals</vt:lpstr>
      <vt:lpstr>C. Manufacturing: Petroleum refineries</vt:lpstr>
      <vt:lpstr>Petroleum refineries: top hazards</vt:lpstr>
      <vt:lpstr>Priority 2 - Oil and Gas Extraction: Top causes of fatalities</vt:lpstr>
      <vt:lpstr>Oil and Gas Extraction: Confined Spaces</vt:lpstr>
      <vt:lpstr>Oil &amp; Gas Extraction: Health Hazards</vt:lpstr>
      <vt:lpstr>H2S Confined Space Entry Incident</vt:lpstr>
      <vt:lpstr>Fatality case study</vt:lpstr>
      <vt:lpstr>Tools: Hydrogen Sulfide Gas</vt:lpstr>
      <vt:lpstr>Napo Films: Danger Chemicals!</vt:lpstr>
      <vt:lpstr>Priority  3: Services (including health care)</vt:lpstr>
      <vt:lpstr>Priority 4: Transportation, Communications, Energy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and Gas Extraction: top causes of fatalities</dc:title>
  <dc:creator>Microsoft Office User</dc:creator>
  <cp:lastModifiedBy>Microsoft Office User</cp:lastModifiedBy>
  <cp:revision>25</cp:revision>
  <dcterms:created xsi:type="dcterms:W3CDTF">2016-04-12T19:58:28Z</dcterms:created>
  <dcterms:modified xsi:type="dcterms:W3CDTF">2016-05-17T00:33:17Z</dcterms:modified>
</cp:coreProperties>
</file>