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353" r:id="rId2"/>
    <p:sldId id="272" r:id="rId3"/>
    <p:sldId id="350" r:id="rId4"/>
    <p:sldId id="349" r:id="rId5"/>
    <p:sldId id="339" r:id="rId6"/>
    <p:sldId id="311" r:id="rId7"/>
    <p:sldId id="273" r:id="rId8"/>
    <p:sldId id="340" r:id="rId9"/>
    <p:sldId id="274" r:id="rId10"/>
    <p:sldId id="275" r:id="rId11"/>
    <p:sldId id="276" r:id="rId12"/>
    <p:sldId id="277" r:id="rId13"/>
    <p:sldId id="278" r:id="rId14"/>
    <p:sldId id="354" r:id="rId15"/>
    <p:sldId id="355" r:id="rId16"/>
    <p:sldId id="356" r:id="rId17"/>
    <p:sldId id="357" r:id="rId18"/>
    <p:sldId id="358" r:id="rId19"/>
    <p:sldId id="286" r:id="rId20"/>
    <p:sldId id="279" r:id="rId21"/>
    <p:sldId id="341" r:id="rId22"/>
    <p:sldId id="348" r:id="rId23"/>
    <p:sldId id="290" r:id="rId24"/>
    <p:sldId id="330" r:id="rId25"/>
    <p:sldId id="343" r:id="rId26"/>
    <p:sldId id="346" r:id="rId27"/>
    <p:sldId id="347" r:id="rId28"/>
    <p:sldId id="345" r:id="rId29"/>
    <p:sldId id="326" r:id="rId30"/>
    <p:sldId id="315" r:id="rId31"/>
    <p:sldId id="352" r:id="rId32"/>
    <p:sldId id="317" r:id="rId33"/>
    <p:sldId id="319" r:id="rId34"/>
    <p:sldId id="299" r:id="rId35"/>
    <p:sldId id="320" r:id="rId36"/>
    <p:sldId id="321" r:id="rId37"/>
    <p:sldId id="322" r:id="rId38"/>
    <p:sldId id="323" r:id="rId39"/>
    <p:sldId id="324" r:id="rId40"/>
    <p:sldId id="333" r:id="rId41"/>
    <p:sldId id="335" r:id="rId42"/>
    <p:sldId id="33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p:restoredTop sz="89833"/>
  </p:normalViewPr>
  <p:slideViewPr>
    <p:cSldViewPr snapToGrid="0" snapToObjects="1">
      <p:cViewPr varScale="1">
        <p:scale>
          <a:sx n="91" d="100"/>
          <a:sy n="91" d="100"/>
        </p:scale>
        <p:origin x="22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D0C03E83-9782-9A47-8D59-A1AD40B295B2}" type="datetimeFigureOut">
              <a:rPr lang="en-US" smtClean="0"/>
              <a:t>5/16/16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D9D194-1508-714B-B169-42102C0D439E}" type="slidenum">
              <a:rPr lang="en-US" smtClean="0"/>
              <a:t>‹#›</a:t>
            </a:fld>
            <a:endParaRPr lang="en-US"/>
          </a:p>
        </p:txBody>
      </p:sp>
    </p:spTree>
    <p:extLst>
      <p:ext uri="{BB962C8B-B14F-4D97-AF65-F5344CB8AC3E}">
        <p14:creationId xmlns:p14="http://schemas.microsoft.com/office/powerpoint/2010/main" val="1629553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3EF87CB-2511-4348-A7E9-78010E0DC5F5}" type="datetimeFigureOut">
              <a:rPr lang="en-US" smtClean="0"/>
              <a:t>5/16/16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B48BF-F557-8641-AE65-F3E9A119BD92}" type="slidenum">
              <a:rPr lang="en-US" smtClean="0"/>
              <a:t>‹#›</a:t>
            </a:fld>
            <a:endParaRPr lang="en-US"/>
          </a:p>
        </p:txBody>
      </p:sp>
    </p:spTree>
    <p:extLst>
      <p:ext uri="{BB962C8B-B14F-4D97-AF65-F5344CB8AC3E}">
        <p14:creationId xmlns:p14="http://schemas.microsoft.com/office/powerpoint/2010/main" val="33752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2 shows Top 10 causes of occupational accidents during 2003 – 2011. The first cause of occupational accident is cut or stabbed by materials or objects, the second cause is materials/objects collapsed/felt on top, and the third cause is materials or objects or chemical substances splashed into eyes. In 2011, the first cause of occupational accident, cut or stabbed by materials or objects, was 10 times higher than that of the tenth occupational accident, results of extreme heat/exposed to heat. </a:t>
            </a:r>
            <a:endParaRPr lang="en-US" dirty="0"/>
          </a:p>
        </p:txBody>
      </p:sp>
      <p:sp>
        <p:nvSpPr>
          <p:cNvPr id="4" name="Slide Number Placeholder 3"/>
          <p:cNvSpPr>
            <a:spLocks noGrp="1"/>
          </p:cNvSpPr>
          <p:nvPr>
            <p:ph type="sldNum" sz="quarter" idx="10"/>
          </p:nvPr>
        </p:nvSpPr>
        <p:spPr/>
        <p:txBody>
          <a:bodyPr/>
          <a:lstStyle/>
          <a:p>
            <a:fld id="{295B48BF-F557-8641-AE65-F3E9A119BD92}" type="slidenum">
              <a:rPr lang="en-US" smtClean="0"/>
              <a:t>4</a:t>
            </a:fld>
            <a:endParaRPr lang="en-US"/>
          </a:p>
        </p:txBody>
      </p:sp>
    </p:spTree>
    <p:extLst>
      <p:ext uri="{BB962C8B-B14F-4D97-AF65-F5344CB8AC3E}">
        <p14:creationId xmlns:p14="http://schemas.microsoft.com/office/powerpoint/2010/main" val="73492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the f</a:t>
            </a:r>
          </a:p>
          <a:p>
            <a:r>
              <a:rPr lang="en-US" sz="1200" kern="1200" dirty="0" err="1" smtClean="0">
                <a:solidFill>
                  <a:schemeClr val="tx1"/>
                </a:solidFill>
                <a:effectLst/>
                <a:latin typeface="+mn-lt"/>
                <a:ea typeface="+mn-ea"/>
                <a:cs typeface="+mn-cs"/>
              </a:rPr>
              <a:t>irst</a:t>
            </a:r>
            <a:r>
              <a:rPr lang="en-US" sz="1200" kern="1200" dirty="0" smtClean="0">
                <a:solidFill>
                  <a:schemeClr val="tx1"/>
                </a:solidFill>
                <a:effectLst/>
                <a:latin typeface="+mn-lt"/>
                <a:ea typeface="+mn-ea"/>
                <a:cs typeface="+mn-cs"/>
              </a:rPr>
              <a:t> thing </a:t>
            </a:r>
          </a:p>
          <a:p>
            <a:r>
              <a:rPr lang="en-US" sz="1200" kern="1200" dirty="0" smtClean="0">
                <a:solidFill>
                  <a:schemeClr val="tx1"/>
                </a:solidFill>
                <a:effectLst/>
                <a:latin typeface="+mn-lt"/>
                <a:ea typeface="+mn-ea"/>
                <a:cs typeface="+mn-cs"/>
              </a:rPr>
              <a:t>you do is list every step in the operation, you now have a step by step tool to tell</a:t>
            </a:r>
          </a:p>
          <a:p>
            <a:r>
              <a:rPr lang="en-US" sz="1200" kern="1200" dirty="0" smtClean="0">
                <a:solidFill>
                  <a:schemeClr val="tx1"/>
                </a:solidFill>
                <a:effectLst/>
                <a:latin typeface="+mn-lt"/>
                <a:ea typeface="+mn-ea"/>
                <a:cs typeface="+mn-cs"/>
              </a:rPr>
              <a:t>someone how you want them to do a job. Next you have all the hazards listed out </a:t>
            </a:r>
          </a:p>
          <a:p>
            <a:r>
              <a:rPr lang="en-US" sz="1200" kern="1200" dirty="0" smtClean="0">
                <a:solidFill>
                  <a:schemeClr val="tx1"/>
                </a:solidFill>
                <a:effectLst/>
                <a:latin typeface="+mn-lt"/>
                <a:ea typeface="+mn-ea"/>
                <a:cs typeface="+mn-cs"/>
              </a:rPr>
              <a:t>that match up with the steps. This allows you to tell them what to be car</a:t>
            </a:r>
          </a:p>
          <a:p>
            <a:r>
              <a:rPr lang="en-US" sz="1200" kern="1200" dirty="0" err="1" smtClean="0">
                <a:solidFill>
                  <a:schemeClr val="tx1"/>
                </a:solidFill>
                <a:effectLst/>
                <a:latin typeface="+mn-lt"/>
                <a:ea typeface="+mn-ea"/>
                <a:cs typeface="+mn-cs"/>
              </a:rPr>
              <a:t>eful</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around. Third is the list of protective measures that the employee is </a:t>
            </a:r>
          </a:p>
          <a:p>
            <a:r>
              <a:rPr lang="en-US" sz="1200" kern="1200" dirty="0" smtClean="0">
                <a:solidFill>
                  <a:schemeClr val="tx1"/>
                </a:solidFill>
                <a:effectLst/>
                <a:latin typeface="+mn-lt"/>
                <a:ea typeface="+mn-ea"/>
                <a:cs typeface="+mn-cs"/>
              </a:rPr>
              <a:t>required to use. </a:t>
            </a:r>
          </a:p>
          <a:p>
            <a:r>
              <a:rPr lang="en-US" sz="1200" kern="1200" dirty="0" smtClean="0">
                <a:solidFill>
                  <a:schemeClr val="tx1"/>
                </a:solidFill>
                <a:effectLst/>
                <a:latin typeface="+mn-lt"/>
                <a:ea typeface="+mn-ea"/>
                <a:cs typeface="+mn-cs"/>
              </a:rPr>
              <a:t>I would say that if your training gave employees that much information </a:t>
            </a:r>
          </a:p>
          <a:p>
            <a:r>
              <a:rPr lang="en-US" sz="1200" kern="1200" dirty="0" smtClean="0">
                <a:solidFill>
                  <a:schemeClr val="tx1"/>
                </a:solidFill>
                <a:effectLst/>
                <a:latin typeface="+mn-lt"/>
                <a:ea typeface="+mn-ea"/>
                <a:cs typeface="+mn-cs"/>
              </a:rPr>
              <a:t>they are </a:t>
            </a:r>
          </a:p>
          <a:p>
            <a:r>
              <a:rPr lang="en-US" sz="1200" kern="1200" dirty="0" smtClean="0">
                <a:solidFill>
                  <a:schemeClr val="tx1"/>
                </a:solidFill>
                <a:effectLst/>
                <a:latin typeface="+mn-lt"/>
                <a:ea typeface="+mn-ea"/>
                <a:cs typeface="+mn-cs"/>
              </a:rPr>
              <a:t>well on their way to working safely. T</a:t>
            </a:r>
          </a:p>
          <a:p>
            <a:endParaRPr lang="en-US" dirty="0"/>
          </a:p>
        </p:txBody>
      </p:sp>
      <p:sp>
        <p:nvSpPr>
          <p:cNvPr id="4" name="Slide Number Placeholder 3"/>
          <p:cNvSpPr>
            <a:spLocks noGrp="1"/>
          </p:cNvSpPr>
          <p:nvPr>
            <p:ph type="sldNum" sz="quarter" idx="10"/>
          </p:nvPr>
        </p:nvSpPr>
        <p:spPr/>
        <p:txBody>
          <a:bodyPr/>
          <a:lstStyle/>
          <a:p>
            <a:fld id="{295B48BF-F557-8641-AE65-F3E9A119BD92}" type="slidenum">
              <a:rPr lang="en-US" smtClean="0"/>
              <a:t>21</a:t>
            </a:fld>
            <a:endParaRPr lang="en-US"/>
          </a:p>
        </p:txBody>
      </p:sp>
    </p:spTree>
    <p:extLst>
      <p:ext uri="{BB962C8B-B14F-4D97-AF65-F5344CB8AC3E}">
        <p14:creationId xmlns:p14="http://schemas.microsoft.com/office/powerpoint/2010/main" val="139154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 potential hazards so they are corrected before an injury occurs</a:t>
            </a:r>
            <a:br>
              <a:rPr lang="en-US" dirty="0" smtClean="0"/>
            </a:br>
            <a:endParaRPr lang="en-US" dirty="0" smtClean="0"/>
          </a:p>
          <a:p>
            <a:pPr marL="363538" indent="-363538">
              <a:spcBef>
                <a:spcPct val="20000"/>
              </a:spcBef>
              <a:buFont typeface="Arial" pitchFamily="34" charset="0"/>
              <a:buChar char="•"/>
              <a:defRPr/>
            </a:pPr>
            <a:r>
              <a:rPr lang="en-AU" sz="3600" kern="0" dirty="0" smtClean="0">
                <a:latin typeface="Verdana" pitchFamily="34" charset="0"/>
              </a:rPr>
              <a:t>Equipment can be off-line</a:t>
            </a:r>
          </a:p>
          <a:p>
            <a:pPr marL="363538" indent="-363538">
              <a:spcBef>
                <a:spcPct val="20000"/>
              </a:spcBef>
              <a:buFont typeface="Arial" pitchFamily="34" charset="0"/>
              <a:buChar char="•"/>
              <a:defRPr/>
            </a:pPr>
            <a:r>
              <a:rPr lang="en-AU" sz="3600" kern="0" dirty="0" smtClean="0">
                <a:latin typeface="Verdana" pitchFamily="34" charset="0"/>
              </a:rPr>
              <a:t>Safety devices can be disabled or fail to operate</a:t>
            </a:r>
          </a:p>
          <a:p>
            <a:pPr marL="363538" indent="-363538">
              <a:spcBef>
                <a:spcPct val="20000"/>
              </a:spcBef>
              <a:buFont typeface="Arial" pitchFamily="34" charset="0"/>
              <a:buChar char="•"/>
              <a:defRPr/>
            </a:pPr>
            <a:r>
              <a:rPr lang="en-AU" sz="3600" kern="0" dirty="0" smtClean="0">
                <a:latin typeface="Verdana" pitchFamily="34" charset="0"/>
              </a:rPr>
              <a:t>Several tasks may be concurrent</a:t>
            </a:r>
          </a:p>
          <a:p>
            <a:pPr marL="363538" indent="-363538">
              <a:spcBef>
                <a:spcPct val="20000"/>
              </a:spcBef>
              <a:buFont typeface="Arial" pitchFamily="34" charset="0"/>
              <a:buChar char="•"/>
              <a:defRPr/>
            </a:pPr>
            <a:r>
              <a:rPr lang="en-AU" sz="3600" kern="0" dirty="0" smtClean="0">
                <a:latin typeface="Verdana" pitchFamily="34" charset="0"/>
              </a:rPr>
              <a:t>Procedures are not always followed</a:t>
            </a:r>
          </a:p>
          <a:p>
            <a:pPr marL="363538" indent="-363538">
              <a:spcBef>
                <a:spcPct val="20000"/>
              </a:spcBef>
              <a:buFont typeface="Arial" pitchFamily="34" charset="0"/>
              <a:buChar char="•"/>
              <a:defRPr/>
            </a:pPr>
            <a:r>
              <a:rPr lang="en-AU" sz="3600" kern="0" dirty="0" smtClean="0">
                <a:latin typeface="Verdana" pitchFamily="34" charset="0"/>
              </a:rPr>
              <a:t>People are not always available</a:t>
            </a:r>
          </a:p>
          <a:p>
            <a:pPr marL="363538" indent="-363538">
              <a:spcBef>
                <a:spcPct val="20000"/>
              </a:spcBef>
              <a:buFont typeface="Arial" pitchFamily="34" charset="0"/>
              <a:buChar char="•"/>
              <a:defRPr/>
            </a:pPr>
            <a:r>
              <a:rPr lang="en-AU" sz="3600" kern="0" dirty="0" smtClean="0">
                <a:latin typeface="Verdana" pitchFamily="34" charset="0"/>
              </a:rPr>
              <a:t>How we act is not always how we plan to act</a:t>
            </a:r>
          </a:p>
          <a:p>
            <a:pPr marL="363538" indent="-363538">
              <a:spcBef>
                <a:spcPct val="20000"/>
              </a:spcBef>
              <a:buFont typeface="Arial" pitchFamily="34" charset="0"/>
              <a:buChar char="•"/>
              <a:defRPr/>
            </a:pPr>
            <a:r>
              <a:rPr lang="en-AU" sz="3600" kern="0" dirty="0" smtClean="0">
                <a:latin typeface="Verdana" pitchFamily="34" charset="0"/>
              </a:rPr>
              <a:t>Things can take twice as long as planned</a:t>
            </a:r>
          </a:p>
          <a:p>
            <a:pPr marL="363538" indent="-363538">
              <a:spcBef>
                <a:spcPct val="20000"/>
              </a:spcBef>
              <a:buFont typeface="Arial" pitchFamily="34" charset="0"/>
              <a:buChar char="•"/>
              <a:defRPr/>
            </a:pPr>
            <a:r>
              <a:rPr lang="en-AU" sz="3600" kern="0" dirty="0" smtClean="0">
                <a:latin typeface="Verdana" pitchFamily="34" charset="0"/>
              </a:rPr>
              <a:t>Abnormal conditions</a:t>
            </a:r>
          </a:p>
          <a:p>
            <a:pPr marL="950913" lvl="1" indent="-377825">
              <a:spcBef>
                <a:spcPct val="20000"/>
              </a:spcBef>
              <a:defRPr/>
            </a:pPr>
            <a:r>
              <a:rPr lang="en-AU" sz="3600" kern="0" dirty="0" smtClean="0">
                <a:latin typeface="Verdana" pitchFamily="34" charset="0"/>
              </a:rPr>
              <a:t>- Power failure</a:t>
            </a:r>
          </a:p>
          <a:p>
            <a:pPr marL="950913" lvl="1" indent="-377825">
              <a:spcBef>
                <a:spcPct val="20000"/>
              </a:spcBef>
              <a:defRPr/>
            </a:pPr>
            <a:r>
              <a:rPr lang="en-AU" sz="3600" kern="0" dirty="0" smtClean="0">
                <a:latin typeface="Verdana" pitchFamily="34" charset="0"/>
              </a:rPr>
              <a:t>Staff shortages or temporary hires</a:t>
            </a:r>
            <a:endParaRPr lang="en-AU" sz="3600" kern="0" dirty="0">
              <a:latin typeface="Verdana" pitchFamily="34" charset="0"/>
            </a:endParaRPr>
          </a:p>
        </p:txBody>
      </p:sp>
      <p:sp>
        <p:nvSpPr>
          <p:cNvPr id="4" name="Slide Number Placeholder 3"/>
          <p:cNvSpPr>
            <a:spLocks noGrp="1"/>
          </p:cNvSpPr>
          <p:nvPr>
            <p:ph type="sldNum" sz="quarter" idx="10"/>
          </p:nvPr>
        </p:nvSpPr>
        <p:spPr/>
        <p:txBody>
          <a:bodyPr/>
          <a:lstStyle/>
          <a:p>
            <a:fld id="{295B48BF-F557-8641-AE65-F3E9A119BD92}" type="slidenum">
              <a:rPr lang="en-US" smtClean="0"/>
              <a:t>23</a:t>
            </a:fld>
            <a:endParaRPr lang="en-US"/>
          </a:p>
        </p:txBody>
      </p:sp>
    </p:spTree>
    <p:extLst>
      <p:ext uri="{BB962C8B-B14F-4D97-AF65-F5344CB8AC3E}">
        <p14:creationId xmlns:p14="http://schemas.microsoft.com/office/powerpoint/2010/main" val="33218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Divide the class into groups of three or four students. Tell </a:t>
            </a:r>
          </a:p>
          <a:p>
            <a:r>
              <a:rPr lang="en-US" sz="1200" kern="1200" dirty="0" smtClean="0">
                <a:solidFill>
                  <a:schemeClr val="tx1"/>
                </a:solidFill>
                <a:effectLst/>
                <a:latin typeface="+mn-lt"/>
                <a:ea typeface="+mn-ea"/>
                <a:cs typeface="+mn-cs"/>
              </a:rPr>
              <a:t>students that they will work with their group to draw hazard </a:t>
            </a:r>
          </a:p>
          <a:p>
            <a:r>
              <a:rPr lang="en-US" sz="1200" kern="1200" dirty="0" smtClean="0">
                <a:solidFill>
                  <a:schemeClr val="tx1"/>
                </a:solidFill>
                <a:effectLst/>
                <a:latin typeface="+mn-lt"/>
                <a:ea typeface="+mn-ea"/>
                <a:cs typeface="+mn-cs"/>
              </a:rPr>
              <a:t>maps. Each group will choose or be assigned a different type </a:t>
            </a:r>
          </a:p>
          <a:p>
            <a:r>
              <a:rPr lang="en-US" sz="1200" kern="1200" dirty="0" smtClean="0">
                <a:solidFill>
                  <a:schemeClr val="tx1"/>
                </a:solidFill>
                <a:effectLst/>
                <a:latin typeface="+mn-lt"/>
                <a:ea typeface="+mn-ea"/>
                <a:cs typeface="+mn-cs"/>
              </a:rPr>
              <a:t>of workplace and will draw a simple floor plan showing a </a:t>
            </a:r>
          </a:p>
          <a:p>
            <a:r>
              <a:rPr lang="en-US" sz="1200" kern="1200" dirty="0" smtClean="0">
                <a:solidFill>
                  <a:schemeClr val="tx1"/>
                </a:solidFill>
                <a:effectLst/>
                <a:latin typeface="+mn-lt"/>
                <a:ea typeface="+mn-ea"/>
                <a:cs typeface="+mn-cs"/>
              </a:rPr>
              <a:t>typical workplace of that type. They will mark the location </a:t>
            </a:r>
          </a:p>
          <a:p>
            <a:r>
              <a:rPr lang="en-US" sz="1200" kern="1200" dirty="0" smtClean="0">
                <a:solidFill>
                  <a:schemeClr val="tx1"/>
                </a:solidFill>
                <a:effectLst/>
                <a:latin typeface="+mn-lt"/>
                <a:ea typeface="+mn-ea"/>
                <a:cs typeface="+mn-cs"/>
              </a:rPr>
              <a:t>and type of hazards that may be found in that workplace. You </a:t>
            </a:r>
          </a:p>
          <a:p>
            <a:r>
              <a:rPr lang="en-US" sz="1200" kern="1200" dirty="0" smtClean="0">
                <a:solidFill>
                  <a:schemeClr val="tx1"/>
                </a:solidFill>
                <a:effectLst/>
                <a:latin typeface="+mn-lt"/>
                <a:ea typeface="+mn-ea"/>
                <a:cs typeface="+mn-cs"/>
              </a:rPr>
              <a:t>and your students can choose places where young people </a:t>
            </a:r>
          </a:p>
          <a:p>
            <a:r>
              <a:rPr lang="en-US" sz="1200" kern="1200" dirty="0" smtClean="0">
                <a:solidFill>
                  <a:schemeClr val="tx1"/>
                </a:solidFill>
                <a:effectLst/>
                <a:latin typeface="+mn-lt"/>
                <a:ea typeface="+mn-ea"/>
                <a:cs typeface="+mn-cs"/>
              </a:rPr>
              <a:t>often work, such as fast food restaurants, grocery stores, </a:t>
            </a:r>
          </a:p>
          <a:p>
            <a:r>
              <a:rPr lang="en-US" sz="1200" kern="1200" dirty="0" smtClean="0">
                <a:solidFill>
                  <a:schemeClr val="tx1"/>
                </a:solidFill>
                <a:effectLst/>
                <a:latin typeface="+mn-lt"/>
                <a:ea typeface="+mn-ea"/>
                <a:cs typeface="+mn-cs"/>
              </a:rPr>
              <a:t>offices, gas stations, swimming pools, and coffee shops. </a:t>
            </a:r>
          </a:p>
          <a:p>
            <a:endParaRPr lang="en-US" dirty="0"/>
          </a:p>
        </p:txBody>
      </p:sp>
      <p:sp>
        <p:nvSpPr>
          <p:cNvPr id="4" name="Slide Number Placeholder 3"/>
          <p:cNvSpPr>
            <a:spLocks noGrp="1"/>
          </p:cNvSpPr>
          <p:nvPr>
            <p:ph type="sldNum" sz="quarter" idx="10"/>
          </p:nvPr>
        </p:nvSpPr>
        <p:spPr/>
        <p:txBody>
          <a:bodyPr/>
          <a:lstStyle/>
          <a:p>
            <a:fld id="{295B48BF-F557-8641-AE65-F3E9A119BD92}" type="slidenum">
              <a:rPr lang="en-US" smtClean="0"/>
              <a:t>41</a:t>
            </a:fld>
            <a:endParaRPr lang="en-US"/>
          </a:p>
        </p:txBody>
      </p:sp>
    </p:spTree>
    <p:extLst>
      <p:ext uri="{BB962C8B-B14F-4D97-AF65-F5344CB8AC3E}">
        <p14:creationId xmlns:p14="http://schemas.microsoft.com/office/powerpoint/2010/main" val="33043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Verdana" pitchFamily="34" charset="0"/>
              </a:rPr>
              <a:t>It takes a </a:t>
            </a:r>
            <a:r>
              <a:rPr lang="en-US" sz="1200" u="sng" dirty="0" smtClean="0">
                <a:solidFill>
                  <a:srgbClr val="FF3300"/>
                </a:solidFill>
                <a:latin typeface="Verdana" pitchFamily="34" charset="0"/>
              </a:rPr>
              <a:t>hazard</a:t>
            </a:r>
            <a:r>
              <a:rPr lang="en-US" sz="1200" dirty="0" smtClean="0">
                <a:latin typeface="Verdana" pitchFamily="34" charset="0"/>
              </a:rPr>
              <a:t> and someone </a:t>
            </a:r>
            <a:r>
              <a:rPr lang="en-US" sz="1200" u="sng" dirty="0" smtClean="0">
                <a:solidFill>
                  <a:srgbClr val="FF3300"/>
                </a:solidFill>
                <a:latin typeface="Verdana" pitchFamily="34" charset="0"/>
              </a:rPr>
              <a:t>exposed</a:t>
            </a:r>
            <a:r>
              <a:rPr lang="en-US" sz="1200" dirty="0" smtClean="0">
                <a:latin typeface="Verdana" pitchFamily="34" charset="0"/>
              </a:rPr>
              <a:t> to the hazard to produce an </a:t>
            </a:r>
            <a:r>
              <a:rPr lang="en-US" sz="1200" u="sng" dirty="0" smtClean="0">
                <a:solidFill>
                  <a:srgbClr val="FF3300"/>
                </a:solidFill>
                <a:latin typeface="Verdana" pitchFamily="34" charset="0"/>
              </a:rPr>
              <a:t>incident</a:t>
            </a:r>
            <a:r>
              <a:rPr lang="en-US" sz="1200" dirty="0" smtClean="0">
                <a:latin typeface="Verdana"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0" dirty="0" smtClean="0">
              <a:latin typeface="Verdana" pitchFamily="34"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0" dirty="0" smtClean="0">
                <a:latin typeface="Verdana" pitchFamily="34" charset="0"/>
                <a:cs typeface="Times New Roman" pitchFamily="18" charset="0"/>
              </a:rPr>
              <a:t>Risk</a:t>
            </a:r>
            <a:r>
              <a:rPr lang="en-US" sz="1200" kern="0" dirty="0" smtClean="0">
                <a:solidFill>
                  <a:schemeClr val="tx2"/>
                </a:solidFill>
                <a:latin typeface="Verdana" pitchFamily="34" charset="0"/>
                <a:cs typeface="Times New Roman" pitchFamily="18" charset="0"/>
              </a:rPr>
              <a:t>:</a:t>
            </a:r>
            <a:r>
              <a:rPr lang="en-US" sz="1200" kern="0" dirty="0" smtClean="0">
                <a:solidFill>
                  <a:srgbClr val="FC0128"/>
                </a:solidFill>
                <a:latin typeface="Verdana" pitchFamily="34" charset="0"/>
                <a:cs typeface="Times New Roman" pitchFamily="18" charset="0"/>
              </a:rPr>
              <a:t> </a:t>
            </a:r>
            <a:r>
              <a:rPr lang="en-US" sz="1200" kern="0" dirty="0" smtClean="0">
                <a:latin typeface="Verdana" pitchFamily="34" charset="0"/>
                <a:cs typeface="Times New Roman" pitchFamily="18" charset="0"/>
              </a:rPr>
              <a:t>The measure of the probability and severity of an adverse effect caused by a hazard</a:t>
            </a:r>
          </a:p>
          <a:p>
            <a:endParaRPr lang="en-US" dirty="0"/>
          </a:p>
        </p:txBody>
      </p:sp>
      <p:sp>
        <p:nvSpPr>
          <p:cNvPr id="4" name="Slide Number Placeholder 3"/>
          <p:cNvSpPr>
            <a:spLocks noGrp="1"/>
          </p:cNvSpPr>
          <p:nvPr>
            <p:ph type="sldNum" sz="quarter" idx="10"/>
          </p:nvPr>
        </p:nvSpPr>
        <p:spPr/>
        <p:txBody>
          <a:bodyPr/>
          <a:lstStyle/>
          <a:p>
            <a:fld id="{295B48BF-F557-8641-AE65-F3E9A119BD92}" type="slidenum">
              <a:rPr lang="en-US" smtClean="0"/>
              <a:t>5</a:t>
            </a:fld>
            <a:endParaRPr lang="en-US"/>
          </a:p>
        </p:txBody>
      </p:sp>
    </p:spTree>
    <p:extLst>
      <p:ext uri="{BB962C8B-B14F-4D97-AF65-F5344CB8AC3E}">
        <p14:creationId xmlns:p14="http://schemas.microsoft.com/office/powerpoint/2010/main" val="11872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flip chart or white board. Ask volunteers to come up or verbally share some examples. As they identify something,</a:t>
            </a:r>
            <a:r>
              <a:rPr lang="en-US" baseline="0" dirty="0" smtClean="0"/>
              <a:t> include type or industry or workplace as </a:t>
            </a:r>
            <a:r>
              <a:rPr lang="en-US" baseline="0" dirty="0" err="1" smtClean="0"/>
              <a:t>relevevant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95B48BF-F557-8641-AE65-F3E9A119BD92}" type="slidenum">
              <a:rPr lang="en-US" smtClean="0"/>
              <a:t>6</a:t>
            </a:fld>
            <a:endParaRPr lang="en-US"/>
          </a:p>
        </p:txBody>
      </p:sp>
    </p:spTree>
    <p:extLst>
      <p:ext uri="{BB962C8B-B14F-4D97-AF65-F5344CB8AC3E}">
        <p14:creationId xmlns:p14="http://schemas.microsoft.com/office/powerpoint/2010/main" val="175842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A3B590-37F4-8848-A60C-E89BB3454308}" type="slidenum">
              <a:rPr lang="en-US" smtClean="0"/>
              <a:pPr/>
              <a:t>7</a:t>
            </a:fld>
            <a:endParaRPr lang="en-US"/>
          </a:p>
        </p:txBody>
      </p:sp>
    </p:spTree>
    <p:extLst>
      <p:ext uri="{BB962C8B-B14F-4D97-AF65-F5344CB8AC3E}">
        <p14:creationId xmlns:p14="http://schemas.microsoft.com/office/powerpoint/2010/main" val="97397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233288" indent="-233288">
              <a:spcBef>
                <a:spcPct val="0"/>
              </a:spcBef>
              <a:buFontTx/>
              <a:buChar char="•"/>
            </a:pPr>
            <a:r>
              <a:rPr lang="en-US" dirty="0">
                <a:latin typeface="Verdana" charset="0"/>
              </a:rPr>
              <a:t>These are referred to as the hierarchy of controls, how you prevent or control a hazard</a:t>
            </a:r>
            <a:r>
              <a:rPr lang="en-US" dirty="0" smtClean="0">
                <a:latin typeface="Verdana" charset="0"/>
              </a:rPr>
              <a:t>:</a:t>
            </a:r>
          </a:p>
          <a:p>
            <a:pPr marL="233288" indent="-233288">
              <a:spcBef>
                <a:spcPct val="0"/>
              </a:spcBef>
              <a:buFontTx/>
              <a:buChar char="•"/>
            </a:pPr>
            <a:r>
              <a:rPr lang="en-US" dirty="0" smtClean="0">
                <a:latin typeface="Verdana" charset="0"/>
              </a:rPr>
              <a:t>Instructor use examples from white board to give examples of controls.</a:t>
            </a:r>
            <a:r>
              <a:rPr lang="en-US" baseline="0" dirty="0" smtClean="0">
                <a:latin typeface="Verdana" charset="0"/>
              </a:rPr>
              <a:t> Insert pictures?</a:t>
            </a:r>
            <a:endParaRPr lang="en-US" dirty="0">
              <a:latin typeface="Verdana" charset="0"/>
            </a:endParaRPr>
          </a:p>
          <a:p>
            <a:pPr marL="233288" indent="-233288">
              <a:spcBef>
                <a:spcPct val="0"/>
              </a:spcBef>
            </a:pPr>
            <a:endParaRPr lang="en-US" dirty="0">
              <a:latin typeface="Verdana" charset="0"/>
            </a:endParaRPr>
          </a:p>
          <a:p>
            <a:pPr marL="233288" indent="-233288">
              <a:spcBef>
                <a:spcPct val="0"/>
              </a:spcBef>
              <a:buFontTx/>
              <a:buChar char="•"/>
            </a:pPr>
            <a:r>
              <a:rPr lang="en-US" b="1" dirty="0" smtClean="0">
                <a:latin typeface="Verdana" charset="0"/>
              </a:rPr>
              <a:t>Elimination/Substitution: </a:t>
            </a:r>
            <a:r>
              <a:rPr lang="en-US" b="0" dirty="0" smtClean="0">
                <a:latin typeface="Verdana" charset="0"/>
              </a:rPr>
              <a:t>The main goal for</a:t>
            </a:r>
            <a:r>
              <a:rPr lang="en-US" b="0" baseline="0" dirty="0" smtClean="0">
                <a:latin typeface="Verdana" charset="0"/>
              </a:rPr>
              <a:t> any fix to a hazard or exposure is to eliminate it altogether or substitute a product or method of doing the work to a less hazardous alternative.  (e.g. green cleaning products)</a:t>
            </a:r>
            <a:endParaRPr lang="en-US" b="0" dirty="0" smtClean="0">
              <a:latin typeface="Verdana" charset="0"/>
            </a:endParaRPr>
          </a:p>
          <a:p>
            <a:pPr marL="233288" indent="-233288">
              <a:spcBef>
                <a:spcPct val="0"/>
              </a:spcBef>
              <a:buFontTx/>
              <a:buChar char="•"/>
            </a:pPr>
            <a:endParaRPr lang="en-US" b="1" dirty="0" smtClean="0">
              <a:latin typeface="Verdana" charset="0"/>
            </a:endParaRPr>
          </a:p>
          <a:p>
            <a:pPr marL="233288" indent="-233288">
              <a:spcBef>
                <a:spcPct val="0"/>
              </a:spcBef>
            </a:pPr>
            <a:endParaRPr lang="en-US" dirty="0">
              <a:latin typeface="Verdana" charset="0"/>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0695E430-08D4-BB4C-B7CF-B0EC1BE8EF70}" type="slidenum">
              <a:rPr lang="en-US"/>
              <a:pPr/>
              <a:t>9</a:t>
            </a:fld>
            <a:endParaRPr lang="en-US"/>
          </a:p>
        </p:txBody>
      </p:sp>
    </p:spTree>
    <p:extLst>
      <p:ext uri="{BB962C8B-B14F-4D97-AF65-F5344CB8AC3E}">
        <p14:creationId xmlns:p14="http://schemas.microsoft.com/office/powerpoint/2010/main" val="95925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1EC743A-30F3-5042-AAAA-E82EE5274C8E}" type="slidenum">
              <a:rPr lang="en-US">
                <a:latin typeface="Arial Narrow" charset="0"/>
              </a:rPr>
              <a:pPr/>
              <a:t>10</a:t>
            </a:fld>
            <a:endParaRPr lang="en-US">
              <a:latin typeface="Arial Narrow" charset="0"/>
            </a:endParaRPr>
          </a:p>
        </p:txBody>
      </p:sp>
      <p:sp>
        <p:nvSpPr>
          <p:cNvPr id="55299" name="Rectangle 2"/>
          <p:cNvSpPr>
            <a:spLocks noGrp="1" noRot="1" noChangeAspect="1" noChangeArrowheads="1" noTextEdit="1"/>
          </p:cNvSpPr>
          <p:nvPr>
            <p:ph type="sldImg"/>
          </p:nvPr>
        </p:nvSpPr>
        <p:spPr>
          <a:xfrm>
            <a:off x="1879600" y="354013"/>
            <a:ext cx="3498850" cy="1968500"/>
          </a:xfrm>
          <a:ln/>
        </p:spPr>
      </p:sp>
      <p:sp>
        <p:nvSpPr>
          <p:cNvPr id="55300" name="Rectangle 3"/>
          <p:cNvSpPr>
            <a:spLocks noGrp="1" noChangeArrowheads="1"/>
          </p:cNvSpPr>
          <p:nvPr>
            <p:ph type="body" idx="1"/>
          </p:nvPr>
        </p:nvSpPr>
        <p:spPr>
          <a:xfrm>
            <a:off x="156069" y="2504084"/>
            <a:ext cx="6632928" cy="6805019"/>
          </a:xfrm>
          <a:noFill/>
          <a:ln/>
        </p:spPr>
        <p:txBody>
          <a:bodyPr/>
          <a:lstStyle/>
          <a:p>
            <a:pPr defTabSz="466576">
              <a:defRPr/>
            </a:pPr>
            <a:r>
              <a:rPr lang="en-US" sz="900" dirty="0" smtClean="0">
                <a:latin typeface="Tahoma" charset="0"/>
                <a:ea typeface="Tahoma" charset="0"/>
                <a:cs typeface="Tahoma" charset="0"/>
              </a:rPr>
              <a:t>The</a:t>
            </a:r>
            <a:r>
              <a:rPr lang="en-US" sz="900" dirty="0" smtClean="0">
                <a:latin typeface="Arial" charset="0"/>
                <a:ea typeface="Arial" charset="0"/>
                <a:cs typeface="Arial" charset="0"/>
              </a:rPr>
              <a:t> basic concept behind engineering controls is that, to the extent feasible, the work environment and the job itself should be designed to eliminate hazards or reduce exposure to hazards. While this approach is called engineering controls, it does not necessarily mean that an engineer is required to design the control.</a:t>
            </a:r>
            <a:r>
              <a:rPr lang="en-US" sz="900" b="1" u="sng" dirty="0" smtClean="0">
                <a:latin typeface="Arial" charset="0"/>
                <a:ea typeface="Arial" charset="0"/>
                <a:cs typeface="Arial" charset="0"/>
              </a:rPr>
              <a:t> </a:t>
            </a:r>
            <a:r>
              <a:rPr lang="en-US" sz="900" dirty="0" smtClean="0"/>
              <a:t>Engineering controls are the "first line of defense" against injury/illness, because they have the potential to </a:t>
            </a:r>
            <a:r>
              <a:rPr lang="en-US" sz="900" b="1" dirty="0" smtClean="0"/>
              <a:t>completely eliminate a hazard</a:t>
            </a:r>
            <a:r>
              <a:rPr lang="en-US" sz="900" dirty="0" smtClean="0"/>
              <a:t>, and do not rely on human behavior to be effective. For instance, rather than require employees to wear respiratory protection which must be monitored, inspected, trained, managed, it's much more effective to install a ventilation system that does not require any of those management activities or, better yet, find an alternative substitute that is less hazardous.</a:t>
            </a:r>
          </a:p>
          <a:p>
            <a:pPr>
              <a:defRPr/>
            </a:pPr>
            <a:endParaRPr lang="en-US" sz="900" b="1" u="sng" dirty="0" smtClean="0">
              <a:latin typeface="Arial" charset="0"/>
              <a:ea typeface="Arial" charset="0"/>
              <a:cs typeface="Arial" charset="0"/>
            </a:endParaRPr>
          </a:p>
          <a:p>
            <a:pPr>
              <a:defRPr/>
            </a:pPr>
            <a:endParaRPr lang="en-US" sz="900" b="1" u="sng" dirty="0" smtClean="0">
              <a:latin typeface="Arial" charset="0"/>
              <a:ea typeface="Arial" charset="0"/>
              <a:cs typeface="Arial" charset="0"/>
            </a:endParaRPr>
          </a:p>
          <a:p>
            <a:pPr>
              <a:defRPr/>
            </a:pPr>
            <a:r>
              <a:rPr lang="en-US" sz="900" b="1" u="sng" dirty="0" smtClean="0">
                <a:latin typeface="Arial" charset="0"/>
                <a:ea typeface="Arial" charset="0"/>
                <a:cs typeface="Arial" charset="0"/>
              </a:rPr>
              <a:t>Images from:  Creative</a:t>
            </a:r>
            <a:r>
              <a:rPr lang="en-US" sz="900" b="1" u="sng" baseline="0" dirty="0" smtClean="0">
                <a:latin typeface="Arial" charset="0"/>
                <a:ea typeface="Arial" charset="0"/>
                <a:cs typeface="Arial" charset="0"/>
              </a:rPr>
              <a:t> Commons:</a:t>
            </a:r>
          </a:p>
          <a:p>
            <a:pPr>
              <a:defRPr/>
            </a:pPr>
            <a:endParaRPr lang="en-US" sz="900" b="0" u="none" kern="1200" baseline="0" dirty="0" smtClean="0">
              <a:solidFill>
                <a:schemeClr val="tx1"/>
              </a:solidFill>
              <a:latin typeface="Arial" charset="0"/>
              <a:ea typeface="+mn-ea"/>
              <a:cs typeface="Arial" charset="0"/>
            </a:endParaRPr>
          </a:p>
          <a:p>
            <a:pPr>
              <a:defRPr/>
            </a:pPr>
            <a:r>
              <a:rPr lang="en-US" sz="1200" b="0" u="none" kern="1200" dirty="0" smtClean="0">
                <a:solidFill>
                  <a:schemeClr val="tx1"/>
                </a:solidFill>
                <a:latin typeface="+mn-lt"/>
                <a:ea typeface="+mn-ea"/>
                <a:cs typeface="+mn-cs"/>
              </a:rPr>
              <a:t>You</a:t>
            </a:r>
            <a:r>
              <a:rPr lang="en-US" sz="1200" b="0" u="none"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are free:</a:t>
            </a:r>
          </a:p>
          <a:p>
            <a:pPr>
              <a:defRPr/>
            </a:pPr>
            <a:r>
              <a:rPr lang="en-US" sz="1200" b="0" kern="1200" dirty="0" smtClean="0">
                <a:solidFill>
                  <a:schemeClr val="tx1"/>
                </a:solidFill>
                <a:latin typeface="+mn-lt"/>
                <a:ea typeface="+mn-ea"/>
                <a:cs typeface="+mn-cs"/>
              </a:rPr>
              <a:t>to Share — to copy, distribute and transmit the work</a:t>
            </a:r>
          </a:p>
          <a:p>
            <a:pPr>
              <a:defRPr/>
            </a:pPr>
            <a:r>
              <a:rPr lang="en-US" sz="1200" b="0" kern="1200" dirty="0" smtClean="0">
                <a:solidFill>
                  <a:schemeClr val="tx1"/>
                </a:solidFill>
                <a:latin typeface="+mn-lt"/>
                <a:ea typeface="+mn-ea"/>
                <a:cs typeface="+mn-cs"/>
              </a:rPr>
              <a:t>to Remix — to adapt the work</a:t>
            </a:r>
          </a:p>
          <a:p>
            <a:pPr>
              <a:defRPr/>
            </a:pPr>
            <a:r>
              <a:rPr lang="en-US" sz="1200" b="0" kern="1200" dirty="0" smtClean="0">
                <a:solidFill>
                  <a:schemeClr val="tx1"/>
                </a:solidFill>
                <a:latin typeface="+mn-lt"/>
                <a:ea typeface="+mn-ea"/>
                <a:cs typeface="+mn-cs"/>
              </a:rPr>
              <a:t>Under the following conditions:</a:t>
            </a:r>
          </a:p>
          <a:p>
            <a:pPr>
              <a:defRPr/>
            </a:pPr>
            <a:r>
              <a:rPr lang="en-US" sz="1200" b="0" kern="1200" dirty="0" smtClean="0">
                <a:solidFill>
                  <a:schemeClr val="tx1"/>
                </a:solidFill>
                <a:latin typeface="+mn-lt"/>
                <a:ea typeface="+mn-ea"/>
                <a:cs typeface="+mn-cs"/>
              </a:rPr>
              <a:t>Attribution — You must attribute the work in the manner specified by the author or licensor (but not in any way that suggests that they endorse you or your use of the work).</a:t>
            </a:r>
          </a:p>
          <a:p>
            <a:pPr>
              <a:defRPr/>
            </a:pPr>
            <a:endParaRPr lang="en-US" sz="1200" b="1" u="sng" kern="1200" dirty="0" smtClean="0">
              <a:solidFill>
                <a:schemeClr val="tx1"/>
              </a:solidFill>
              <a:latin typeface="+mn-lt"/>
              <a:ea typeface="+mn-ea"/>
              <a:cs typeface="+mn-cs"/>
            </a:endParaRPr>
          </a:p>
          <a:p>
            <a:pPr>
              <a:defRPr/>
            </a:pPr>
            <a:endParaRPr lang="en-US" sz="900" b="1" u="sng" dirty="0" smtClean="0">
              <a:latin typeface="Arial" charset="0"/>
              <a:ea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Image:  by </a:t>
            </a:r>
            <a:r>
              <a:rPr lang="en-US" sz="900" dirty="0" err="1" smtClean="0"/>
              <a:t>Kare_Products</a:t>
            </a: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Image: by JohnRH4's </a:t>
            </a:r>
            <a:r>
              <a:rPr lang="en-US" sz="900" dirty="0" err="1" smtClean="0"/>
              <a:t>photostream</a:t>
            </a:r>
            <a:endParaRPr lang="en-US" sz="9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Image:</a:t>
            </a:r>
            <a:r>
              <a:rPr lang="en-US" sz="900" baseline="0" dirty="0" smtClean="0"/>
              <a:t>  by </a:t>
            </a:r>
            <a:r>
              <a:rPr lang="en-US" sz="1200" b="0" kern="1200" dirty="0" err="1" smtClean="0">
                <a:solidFill>
                  <a:schemeClr val="tx1"/>
                </a:solidFill>
                <a:latin typeface="+mn-lt"/>
                <a:ea typeface="+mn-ea"/>
                <a:cs typeface="+mn-cs"/>
              </a:rPr>
              <a:t>purpleslog's</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photostream</a:t>
            </a:r>
            <a:endParaRPr lang="en-US" sz="900"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smtClean="0"/>
          </a:p>
          <a:p>
            <a:pPr>
              <a:defRPr/>
            </a:pPr>
            <a:endParaRPr lang="en-US" sz="900" b="1" u="sng" dirty="0" smtClean="0">
              <a:latin typeface="Arial" charset="0"/>
              <a:ea typeface="Arial" charset="0"/>
              <a:cs typeface="Arial" charset="0"/>
            </a:endParaRPr>
          </a:p>
        </p:txBody>
      </p:sp>
    </p:spTree>
    <p:extLst>
      <p:ext uri="{BB962C8B-B14F-4D97-AF65-F5344CB8AC3E}">
        <p14:creationId xmlns:p14="http://schemas.microsoft.com/office/powerpoint/2010/main" val="184376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605659E-51A6-7F44-BAE6-0AAF957BA6CD}" type="slidenum">
              <a:rPr lang="en-US">
                <a:latin typeface="Arial Narrow" charset="0"/>
              </a:rPr>
              <a:pPr/>
              <a:t>11</a:t>
            </a:fld>
            <a:endParaRPr lang="en-US">
              <a:latin typeface="Arial Narrow" charset="0"/>
            </a:endParaRPr>
          </a:p>
        </p:txBody>
      </p:sp>
      <p:sp>
        <p:nvSpPr>
          <p:cNvPr id="57347" name="Rectangle 2"/>
          <p:cNvSpPr>
            <a:spLocks noGrp="1" noRot="1" noChangeAspect="1" noChangeArrowheads="1" noTextEdit="1"/>
          </p:cNvSpPr>
          <p:nvPr>
            <p:ph type="sldImg"/>
          </p:nvPr>
        </p:nvSpPr>
        <p:spPr>
          <a:xfrm>
            <a:off x="1800225" y="736600"/>
            <a:ext cx="3213100" cy="1808163"/>
          </a:xfrm>
          <a:ln/>
        </p:spPr>
      </p:sp>
      <p:sp>
        <p:nvSpPr>
          <p:cNvPr id="57348" name="Rectangle 3"/>
          <p:cNvSpPr>
            <a:spLocks noGrp="1" noChangeArrowheads="1"/>
          </p:cNvSpPr>
          <p:nvPr>
            <p:ph type="body" idx="1"/>
          </p:nvPr>
        </p:nvSpPr>
        <p:spPr>
          <a:xfrm>
            <a:off x="312138" y="2964898"/>
            <a:ext cx="6320790" cy="5944191"/>
          </a:xfrm>
          <a:noFill/>
          <a:ln/>
        </p:spPr>
        <p:txBody>
          <a:bodyPr/>
          <a:lstStyle/>
          <a:p>
            <a:pPr>
              <a:buFontTx/>
              <a:buNone/>
            </a:pPr>
            <a:r>
              <a:rPr lang="en-US" dirty="0" smtClean="0"/>
              <a:t>Administrative controls (or work practice controls) are changes in work procedures such as written safety policies, rules, supervision, schedules, and training with the goal of reducing the duration, frequency, and severity of exposure to hazardous chemicals or situations.</a:t>
            </a:r>
          </a:p>
          <a:p>
            <a:pPr>
              <a:buFontTx/>
              <a:buChar char="•"/>
            </a:pPr>
            <a:endParaRPr lang="en-US" sz="1400" dirty="0" smtClean="0">
              <a:latin typeface="Tahoma" charset="0"/>
              <a:ea typeface="Arial" charset="0"/>
              <a:cs typeface="Arial" charset="0"/>
            </a:endParaRPr>
          </a:p>
          <a:p>
            <a:pPr eaLnBrk="1" hangingPunct="1">
              <a:buFont typeface="Wingdings 2" pitchFamily="-108" charset="2"/>
              <a:buChar char=""/>
              <a:defRPr/>
            </a:pPr>
            <a:r>
              <a:rPr lang="en-US" sz="1400" dirty="0">
                <a:latin typeface="Tahoma" charset="0"/>
                <a:ea typeface="Arial" charset="0"/>
                <a:cs typeface="Arial" charset="0"/>
              </a:rPr>
              <a:t>As with work practice controls, administrative controls normally are used in conjunction with other controls that more directly prevent or control exposure to hazard. </a:t>
            </a:r>
            <a:endParaRPr lang="en-US" sz="1400" dirty="0" smtClean="0">
              <a:latin typeface="Tahoma" charset="0"/>
              <a:ea typeface="Arial" charset="0"/>
              <a:cs typeface="Arial" charset="0"/>
            </a:endParaRPr>
          </a:p>
          <a:p>
            <a:pPr eaLnBrk="1" hangingPunct="1">
              <a:buFont typeface="Wingdings 2" pitchFamily="-108" charset="2"/>
              <a:buChar char=""/>
              <a:defRPr/>
            </a:pPr>
            <a:endParaRPr lang="en-US" sz="1400" dirty="0" smtClean="0">
              <a:solidFill>
                <a:schemeClr val="tx1"/>
              </a:solidFill>
              <a:effectLst/>
              <a:latin typeface="Tahoma" charset="0"/>
              <a:ea typeface="Arial" pitchFamily="-108" charset="0"/>
              <a:cs typeface="Arial" charset="0"/>
            </a:endParaRPr>
          </a:p>
          <a:p>
            <a:pPr>
              <a:buFontTx/>
              <a:buNone/>
            </a:pPr>
            <a:r>
              <a:rPr lang="en-US" sz="1400" dirty="0" smtClean="0">
                <a:latin typeface="Tahoma" charset="0"/>
                <a:ea typeface="Arial" charset="0"/>
                <a:cs typeface="Arial" charset="0"/>
              </a:rPr>
              <a:t>Image:  </a:t>
            </a:r>
            <a:r>
              <a:rPr lang="en-US" sz="1400" dirty="0" err="1" smtClean="0">
                <a:latin typeface="Tahoma" charset="0"/>
                <a:ea typeface="Arial" charset="0"/>
                <a:cs typeface="Arial" charset="0"/>
              </a:rPr>
              <a:t>Powerpoint</a:t>
            </a:r>
            <a:r>
              <a:rPr lang="en-US" sz="1400" dirty="0" smtClean="0">
                <a:latin typeface="Tahoma" charset="0"/>
                <a:ea typeface="Arial" charset="0"/>
                <a:cs typeface="Arial" charset="0"/>
              </a:rPr>
              <a:t> Clipart</a:t>
            </a:r>
            <a:endParaRPr lang="en-US" sz="1400" dirty="0">
              <a:latin typeface="Tahoma" charset="0"/>
              <a:ea typeface="Arial" charset="0"/>
              <a:cs typeface="Arial" charset="0"/>
            </a:endParaRPr>
          </a:p>
        </p:txBody>
      </p:sp>
    </p:spTree>
    <p:extLst>
      <p:ext uri="{BB962C8B-B14F-4D97-AF65-F5344CB8AC3E}">
        <p14:creationId xmlns:p14="http://schemas.microsoft.com/office/powerpoint/2010/main" val="1629756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BD57C0B-1C7F-4A44-BC39-6447E16A1700}" type="slidenum">
              <a:rPr lang="en-US">
                <a:latin typeface="Arial Narrow" charset="0"/>
              </a:rPr>
              <a:pPr/>
              <a:t>12</a:t>
            </a:fld>
            <a:endParaRPr lang="en-US">
              <a:latin typeface="Arial Narrow"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390174" y="4422546"/>
            <a:ext cx="6242756" cy="4188935"/>
          </a:xfrm>
          <a:noFill/>
          <a:ln/>
        </p:spPr>
        <p: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400" b="1" dirty="0" smtClean="0">
                <a:latin typeface="Verdana" charset="0"/>
              </a:rPr>
              <a:t>Personal protective equipment (PPE):</a:t>
            </a:r>
            <a:r>
              <a:rPr lang="en-US" sz="1400" dirty="0" smtClean="0">
                <a:latin typeface="Verdana" charset="0"/>
              </a:rPr>
              <a:t>  A method that prevents a worker from being exposed to the hazard by something the worker wears (e.g., gloves, hardhat, of safety glasses).</a:t>
            </a:r>
            <a:r>
              <a:rPr lang="en-US" sz="1400" baseline="0" dirty="0" smtClean="0">
                <a:latin typeface="Verdana" charset="0"/>
              </a:rPr>
              <a:t>  PPE is </a:t>
            </a:r>
            <a:r>
              <a:rPr lang="en-US" sz="1400" dirty="0" smtClean="0">
                <a:latin typeface="Tahoma" charset="0"/>
                <a:ea typeface="Tahoma" charset="0"/>
                <a:cs typeface="Tahoma" charset="0"/>
              </a:rPr>
              <a:t>considered </a:t>
            </a:r>
            <a:r>
              <a:rPr lang="en-US" sz="1400" dirty="0">
                <a:latin typeface="Tahoma" charset="0"/>
                <a:ea typeface="Tahoma" charset="0"/>
                <a:cs typeface="Tahoma" charset="0"/>
              </a:rPr>
              <a:t>the method of last resort because PPE does nothing to reduce or eliminate the hazard.  If the PPE fails, immediate exposure is the result.  Examples of PPE include:</a:t>
            </a:r>
            <a:endParaRPr lang="en-US" sz="1400" dirty="0">
              <a:latin typeface="Tahoma" charset="0"/>
              <a:ea typeface="Times New Roman" charset="0"/>
              <a:cs typeface="Times New Roman" charset="0"/>
            </a:endParaRPr>
          </a:p>
          <a:p>
            <a:pPr algn="just"/>
            <a:r>
              <a:rPr lang="en-US" sz="1400" dirty="0">
                <a:latin typeface="Tahoma" charset="0"/>
                <a:ea typeface="Tahoma" charset="0"/>
                <a:cs typeface="Tahoma" charset="0"/>
              </a:rPr>
              <a:t> </a:t>
            </a:r>
            <a:endParaRPr lang="en-US" sz="1400" dirty="0">
              <a:latin typeface="Tahoma" charset="0"/>
              <a:ea typeface="Times New Roman" charset="0"/>
              <a:cs typeface="Times New Roman" charset="0"/>
            </a:endParaRPr>
          </a:p>
          <a:p>
            <a:pPr algn="just"/>
            <a:r>
              <a:rPr lang="en-US" sz="1400" dirty="0">
                <a:latin typeface="Tahoma" charset="0"/>
                <a:ea typeface="Tahoma" charset="0"/>
                <a:cs typeface="Tahoma" charset="0"/>
              </a:rPr>
              <a:t>a.</a:t>
            </a:r>
            <a:r>
              <a:rPr lang="en-US" sz="1400" dirty="0">
                <a:latin typeface="Tahoma" charset="0"/>
                <a:ea typeface="Times New Roman" charset="0"/>
                <a:cs typeface="Times New Roman" charset="0"/>
              </a:rPr>
              <a:t>   	</a:t>
            </a:r>
            <a:r>
              <a:rPr lang="en-US" sz="1400" b="1" i="1" dirty="0">
                <a:latin typeface="Tahoma" charset="0"/>
                <a:ea typeface="Tahoma" charset="0"/>
                <a:cs typeface="Tahoma" charset="0"/>
              </a:rPr>
              <a:t>Special clothing</a:t>
            </a:r>
            <a:r>
              <a:rPr lang="en-US" sz="1400" dirty="0">
                <a:latin typeface="Tahoma" charset="0"/>
                <a:ea typeface="Tahoma" charset="0"/>
                <a:cs typeface="Tahoma" charset="0"/>
              </a:rPr>
              <a:t>: like gloves, aprons, boots, coveralls, etc.</a:t>
            </a:r>
            <a:endParaRPr lang="en-US" sz="1400" dirty="0">
              <a:latin typeface="Tahoma" charset="0"/>
              <a:ea typeface="Times New Roman" charset="0"/>
              <a:cs typeface="Times New Roman" charset="0"/>
            </a:endParaRPr>
          </a:p>
          <a:p>
            <a:pPr algn="just"/>
            <a:r>
              <a:rPr lang="en-US" sz="1400" dirty="0">
                <a:latin typeface="Tahoma" charset="0"/>
                <a:ea typeface="Tahoma" charset="0"/>
                <a:cs typeface="Tahoma" charset="0"/>
              </a:rPr>
              <a:t> </a:t>
            </a:r>
            <a:endParaRPr lang="en-US" sz="1400" dirty="0">
              <a:latin typeface="Tahoma" charset="0"/>
              <a:ea typeface="Times New Roman" charset="0"/>
              <a:cs typeface="Times New Roman" charset="0"/>
            </a:endParaRPr>
          </a:p>
          <a:p>
            <a:pPr algn="just"/>
            <a:r>
              <a:rPr lang="en-US" sz="1400" dirty="0" err="1">
                <a:latin typeface="Tahoma" charset="0"/>
                <a:ea typeface="Tahoma" charset="0"/>
                <a:cs typeface="Tahoma" charset="0"/>
              </a:rPr>
              <a:t>b</a:t>
            </a:r>
            <a:r>
              <a:rPr lang="en-US" sz="1400" dirty="0">
                <a:latin typeface="Tahoma" charset="0"/>
                <a:ea typeface="Tahoma" charset="0"/>
                <a:cs typeface="Tahoma" charset="0"/>
              </a:rPr>
              <a:t>.</a:t>
            </a:r>
            <a:r>
              <a:rPr lang="en-US" sz="1400" dirty="0">
                <a:latin typeface="Tahoma" charset="0"/>
                <a:ea typeface="Times New Roman" charset="0"/>
                <a:cs typeface="Times New Roman" charset="0"/>
              </a:rPr>
              <a:t>   	</a:t>
            </a:r>
            <a:r>
              <a:rPr lang="en-US" sz="1400" b="1" i="1" dirty="0">
                <a:latin typeface="Tahoma" charset="0"/>
                <a:ea typeface="Tahoma" charset="0"/>
                <a:cs typeface="Tahoma" charset="0"/>
              </a:rPr>
              <a:t>Eye protection</a:t>
            </a:r>
            <a:r>
              <a:rPr lang="en-US" sz="1400" dirty="0">
                <a:latin typeface="Tahoma" charset="0"/>
                <a:ea typeface="Tahoma" charset="0"/>
                <a:cs typeface="Tahoma" charset="0"/>
              </a:rPr>
              <a:t>: like safety glasses or face shields</a:t>
            </a:r>
            <a:endParaRPr lang="en-US" sz="1400" dirty="0">
              <a:latin typeface="Tahoma" charset="0"/>
              <a:ea typeface="Times New Roman" charset="0"/>
              <a:cs typeface="Times New Roman" charset="0"/>
            </a:endParaRPr>
          </a:p>
          <a:p>
            <a:pPr algn="just"/>
            <a:r>
              <a:rPr lang="en-US" sz="1400" dirty="0">
                <a:latin typeface="Tahoma" charset="0"/>
                <a:ea typeface="Tahoma" charset="0"/>
                <a:cs typeface="Tahoma" charset="0"/>
              </a:rPr>
              <a:t> </a:t>
            </a:r>
            <a:endParaRPr lang="en-US" sz="1400" dirty="0">
              <a:latin typeface="Tahoma" charset="0"/>
              <a:ea typeface="Times New Roman" charset="0"/>
              <a:cs typeface="Times New Roman" charset="0"/>
            </a:endParaRPr>
          </a:p>
          <a:p>
            <a:pPr algn="just"/>
            <a:r>
              <a:rPr lang="en-US" sz="1400" b="1" i="1" dirty="0" err="1">
                <a:latin typeface="Tahoma" charset="0"/>
                <a:ea typeface="Tahoma" charset="0"/>
                <a:cs typeface="Tahoma" charset="0"/>
              </a:rPr>
              <a:t>c</a:t>
            </a:r>
            <a:r>
              <a:rPr lang="en-US" sz="1400" b="1" i="1" dirty="0">
                <a:latin typeface="Tahoma" charset="0"/>
                <a:ea typeface="Tahoma" charset="0"/>
                <a:cs typeface="Tahoma" charset="0"/>
              </a:rPr>
              <a:t>.</a:t>
            </a:r>
            <a:r>
              <a:rPr lang="en-US" sz="1400" b="1" i="1" dirty="0">
                <a:latin typeface="Tahoma" charset="0"/>
                <a:ea typeface="Times New Roman" charset="0"/>
                <a:cs typeface="Times New Roman" charset="0"/>
              </a:rPr>
              <a:t>   	</a:t>
            </a:r>
            <a:r>
              <a:rPr lang="en-US" sz="1400" b="1" i="1" dirty="0">
                <a:latin typeface="Tahoma" charset="0"/>
                <a:ea typeface="Tahoma" charset="0"/>
                <a:cs typeface="Tahoma" charset="0"/>
              </a:rPr>
              <a:t>Hearing protection</a:t>
            </a:r>
            <a:endParaRPr lang="en-US" sz="1400" dirty="0">
              <a:latin typeface="Tahoma" charset="0"/>
              <a:ea typeface="Times New Roman" charset="0"/>
              <a:cs typeface="Times New Roman" charset="0"/>
            </a:endParaRPr>
          </a:p>
          <a:p>
            <a:pPr algn="just"/>
            <a:endParaRPr lang="en-US" sz="1400" dirty="0">
              <a:latin typeface="Tahoma" charset="0"/>
              <a:ea typeface="Times New Roman" charset="0"/>
              <a:cs typeface="Times New Roman" charset="0"/>
            </a:endParaRPr>
          </a:p>
          <a:p>
            <a:pPr marL="342900" indent="-342900" algn="just">
              <a:buAutoNum type="alphaLcPeriod" startAt="4"/>
            </a:pPr>
            <a:r>
              <a:rPr lang="en-US" sz="1400" b="1" i="1" dirty="0" smtClean="0">
                <a:latin typeface="Tahoma" charset="0"/>
                <a:ea typeface="Tahoma" charset="0"/>
                <a:cs typeface="Tahoma" charset="0"/>
              </a:rPr>
              <a:t>Respiratory </a:t>
            </a:r>
            <a:r>
              <a:rPr lang="en-US" sz="1400" b="1" i="1" dirty="0">
                <a:latin typeface="Tahoma" charset="0"/>
                <a:ea typeface="Tahoma" charset="0"/>
                <a:cs typeface="Tahoma" charset="0"/>
              </a:rPr>
              <a:t>protection</a:t>
            </a:r>
            <a:r>
              <a:rPr lang="en-US" sz="1400" dirty="0">
                <a:latin typeface="Tahoma" charset="0"/>
                <a:ea typeface="Tahoma" charset="0"/>
                <a:cs typeface="Tahoma" charset="0"/>
              </a:rPr>
              <a:t>: for emergency or short-term protection.  </a:t>
            </a:r>
            <a:endParaRPr lang="en-US" sz="1400" dirty="0" smtClean="0">
              <a:latin typeface="Tahoma" charset="0"/>
              <a:ea typeface="Tahoma" charset="0"/>
              <a:cs typeface="Tahoma" charset="0"/>
            </a:endParaRPr>
          </a:p>
          <a:p>
            <a:pPr marL="342900" indent="-342900" algn="just">
              <a:buAutoNum type="alphaLcPeriod" startAt="4"/>
            </a:pPr>
            <a:endParaRPr lang="en-US" sz="1400" dirty="0" smtClean="0">
              <a:latin typeface="Tahoma" charset="0"/>
              <a:ea typeface="Tahoma" charset="0"/>
              <a:cs typeface="Tahoma" charset="0"/>
            </a:endParaRPr>
          </a:p>
          <a:p>
            <a:pPr marL="342900" indent="-342900" algn="just">
              <a:buNone/>
            </a:pPr>
            <a:r>
              <a:rPr lang="en-US" sz="1400" b="1" dirty="0" smtClean="0">
                <a:latin typeface="Tahoma" charset="0"/>
                <a:ea typeface="Tahoma" charset="0"/>
                <a:cs typeface="Tahoma" charset="0"/>
              </a:rPr>
              <a:t>Images</a:t>
            </a:r>
            <a:r>
              <a:rPr lang="en-US" sz="1400" dirty="0" smtClean="0">
                <a:latin typeface="Tahoma" charset="0"/>
                <a:ea typeface="Tahoma" charset="0"/>
                <a:cs typeface="Tahoma" charset="0"/>
              </a:rPr>
              <a:t>:</a:t>
            </a:r>
            <a:r>
              <a:rPr lang="en-US" sz="1400" baseline="0" dirty="0" smtClean="0">
                <a:latin typeface="Tahoma" charset="0"/>
                <a:ea typeface="Tahoma" charset="0"/>
                <a:cs typeface="Tahoma" charset="0"/>
              </a:rPr>
              <a:t>  all from OSHA website </a:t>
            </a:r>
            <a:endParaRPr lang="en-US" sz="1400" dirty="0">
              <a:latin typeface="Tahoma" charset="0"/>
              <a:ea typeface="ＭＳ Ｐゴシック" charset="-128"/>
              <a:cs typeface="ＭＳ Ｐゴシック" charset="-128"/>
            </a:endParaRPr>
          </a:p>
        </p:txBody>
      </p:sp>
    </p:spTree>
    <p:extLst>
      <p:ext uri="{BB962C8B-B14F-4D97-AF65-F5344CB8AC3E}">
        <p14:creationId xmlns:p14="http://schemas.microsoft.com/office/powerpoint/2010/main" val="120806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233288" indent="-233288">
              <a:spcBef>
                <a:spcPct val="0"/>
              </a:spcBef>
            </a:pPr>
            <a:endParaRPr lang="en-US" dirty="0">
              <a:latin typeface="Verdana" charset="0"/>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0695E430-08D4-BB4C-B7CF-B0EC1BE8EF70}" type="slidenum">
              <a:rPr lang="en-US"/>
              <a:pPr/>
              <a:t>13</a:t>
            </a:fld>
            <a:endParaRPr lang="en-US"/>
          </a:p>
        </p:txBody>
      </p:sp>
    </p:spTree>
    <p:extLst>
      <p:ext uri="{BB962C8B-B14F-4D97-AF65-F5344CB8AC3E}">
        <p14:creationId xmlns:p14="http://schemas.microsoft.com/office/powerpoint/2010/main" val="267035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B32ED11-6164-CF44-9468-D5A5C29FCFB1}" type="datetimeFigureOut">
              <a:rPr lang="en-US" smtClean="0"/>
              <a:t>5/16/16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28090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01384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520096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896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221036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B32ED11-6164-CF44-9468-D5A5C29FCFB1}" type="datetimeFigureOut">
              <a:rPr lang="en-US" smtClean="0"/>
              <a:t>5/16/16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968994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B32ED11-6164-CF44-9468-D5A5C29FCFB1}" type="datetimeFigureOut">
              <a:rPr lang="en-US" smtClean="0"/>
              <a:t>5/16/16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70435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32ED11-6164-CF44-9468-D5A5C29FCFB1}"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90915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32ED11-6164-CF44-9468-D5A5C29FCFB1}"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67773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32ED11-6164-CF44-9468-D5A5C29FCFB1}"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86224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32ED11-6164-CF44-9468-D5A5C29FCFB1}"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27104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39534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32ED11-6164-CF44-9468-D5A5C29FCFB1}" type="datetimeFigureOut">
              <a:rPr lang="en-US" smtClean="0"/>
              <a:t>5/16/16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101187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32ED11-6164-CF44-9468-D5A5C29FCFB1}" type="datetimeFigureOut">
              <a:rPr lang="en-US" smtClean="0"/>
              <a:t>5/16/16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60324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2ED11-6164-CF44-9468-D5A5C29FCFB1}" type="datetimeFigureOut">
              <a:rPr lang="en-US" smtClean="0"/>
              <a:t>5/16/16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54436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918455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2ED11-6164-CF44-9468-D5A5C29FCFB1}"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6BEC-27D1-534C-90D8-48E3652B3547}" type="slidenum">
              <a:rPr lang="en-US" smtClean="0"/>
              <a:t>‹#›</a:t>
            </a:fld>
            <a:endParaRPr lang="en-US"/>
          </a:p>
        </p:txBody>
      </p:sp>
    </p:spTree>
    <p:extLst>
      <p:ext uri="{BB962C8B-B14F-4D97-AF65-F5344CB8AC3E}">
        <p14:creationId xmlns:p14="http://schemas.microsoft.com/office/powerpoint/2010/main" val="3607639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B32ED11-6164-CF44-9468-D5A5C29FCFB1}" type="datetimeFigureOut">
              <a:rPr lang="en-US" smtClean="0"/>
              <a:t>5/16/16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2586BEC-27D1-534C-90D8-48E3652B3547}" type="slidenum">
              <a:rPr lang="en-US" smtClean="0"/>
              <a:t>‹#›</a:t>
            </a:fld>
            <a:endParaRPr lang="en-US"/>
          </a:p>
        </p:txBody>
      </p:sp>
    </p:spTree>
    <p:extLst>
      <p:ext uri="{BB962C8B-B14F-4D97-AF65-F5344CB8AC3E}">
        <p14:creationId xmlns:p14="http://schemas.microsoft.com/office/powerpoint/2010/main" val="9558195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osha.gov/SLTC/etools/respiratory/change_schedule.html" TargetMode="External"/><Relationship Id="rId5" Type="http://schemas.openxmlformats.org/officeDocument/2006/relationships/image" Target="../media/image12.gif"/><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250272"/>
          </a:xfrm>
        </p:spPr>
        <p:txBody>
          <a:bodyPr>
            <a:normAutofit/>
          </a:bodyPr>
          <a:lstStyle/>
          <a:p>
            <a:r>
              <a:rPr lang="en-US" dirty="0" smtClean="0"/>
              <a:t>Day 1</a:t>
            </a:r>
            <a:br>
              <a:rPr lang="en-US" dirty="0" smtClean="0"/>
            </a:br>
            <a:r>
              <a:rPr lang="en-US" dirty="0" smtClean="0"/>
              <a:t/>
            </a:r>
            <a:br>
              <a:rPr lang="en-US" dirty="0" smtClean="0"/>
            </a:br>
            <a:r>
              <a:rPr lang="en-US" dirty="0" smtClean="0"/>
              <a:t>Hazard Identification &amp; Control</a:t>
            </a:r>
            <a:endParaRPr lang="en-US" dirty="0"/>
          </a:p>
        </p:txBody>
      </p:sp>
    </p:spTree>
    <p:extLst>
      <p:ext uri="{BB962C8B-B14F-4D97-AF65-F5344CB8AC3E}">
        <p14:creationId xmlns:p14="http://schemas.microsoft.com/office/powerpoint/2010/main" val="40445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2"/>
          <p:cNvSpPr>
            <a:spLocks noGrp="1" noChangeArrowheads="1"/>
          </p:cNvSpPr>
          <p:nvPr>
            <p:ph type="title"/>
          </p:nvPr>
        </p:nvSpPr>
        <p:spPr>
          <a:xfrm>
            <a:off x="2667000" y="274638"/>
            <a:ext cx="7791450" cy="1143000"/>
          </a:xfrm>
        </p:spPr>
        <p:txBody>
          <a:bodyPr/>
          <a:lstStyle/>
          <a:p>
            <a:pPr eaLnBrk="1" hangingPunct="1">
              <a:defRPr/>
            </a:pPr>
            <a:r>
              <a:rPr lang="en-US" b="1">
                <a:effectLst>
                  <a:outerShdw blurRad="38100" dist="38100" dir="2700000" algn="tl">
                    <a:srgbClr val="DDDDDD"/>
                  </a:outerShdw>
                </a:effectLst>
              </a:rPr>
              <a:t>CONTROLS:  Engineering</a:t>
            </a:r>
          </a:p>
        </p:txBody>
      </p:sp>
      <p:sp>
        <p:nvSpPr>
          <p:cNvPr id="18" name="TextBox 17"/>
          <p:cNvSpPr txBox="1"/>
          <p:nvPr/>
        </p:nvSpPr>
        <p:spPr>
          <a:xfrm>
            <a:off x="1995156" y="1417639"/>
            <a:ext cx="8463295"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defRPr/>
            </a:pPr>
            <a:r>
              <a:rPr lang="en-US" sz="2400" b="1" dirty="0">
                <a:solidFill>
                  <a:srgbClr val="000000"/>
                </a:solidFill>
              </a:rPr>
              <a:t>CONTROL AT THE SOURCE!  </a:t>
            </a:r>
          </a:p>
          <a:p>
            <a:pPr algn="ctr">
              <a:defRPr/>
            </a:pPr>
            <a:r>
              <a:rPr lang="en-US" sz="2400" dirty="0">
                <a:solidFill>
                  <a:srgbClr val="000000"/>
                </a:solidFill>
              </a:rPr>
              <a:t>Limits the hazard but doesn’t entirely remove it.</a:t>
            </a:r>
          </a:p>
        </p:txBody>
      </p:sp>
      <p:sp>
        <p:nvSpPr>
          <p:cNvPr id="581640" name="Text Box 8"/>
          <p:cNvSpPr txBox="1">
            <a:spLocks noChangeArrowheads="1"/>
          </p:cNvSpPr>
          <p:nvPr/>
        </p:nvSpPr>
        <p:spPr bwMode="auto">
          <a:xfrm>
            <a:off x="7638818" y="5613837"/>
            <a:ext cx="2819632" cy="523220"/>
          </a:xfrm>
          <a:prstGeom prst="rect">
            <a:avLst/>
          </a:prstGeom>
          <a:noFill/>
          <a:ln w="9525">
            <a:noFill/>
            <a:miter lim="800000"/>
            <a:headEnd/>
            <a:tailEnd/>
          </a:ln>
          <a:effectLst/>
        </p:spPr>
        <p:txBody>
          <a:bodyPr wrap="square">
            <a:prstTxWarp prst="textNoShape">
              <a:avLst/>
            </a:prstTxWarp>
            <a:spAutoFit/>
          </a:bodyPr>
          <a:lstStyle/>
          <a:p>
            <a:pPr algn="ctr">
              <a:spcBef>
                <a:spcPct val="50000"/>
              </a:spcBef>
              <a:defRPr/>
            </a:pPr>
            <a:r>
              <a:rPr lang="en-US" sz="2800" b="1" dirty="0">
                <a:effectLst>
                  <a:outerShdw blurRad="38100" dist="38100" dir="2700000" algn="tl">
                    <a:srgbClr val="000000">
                      <a:alpha val="43137"/>
                    </a:srgbClr>
                  </a:outerShdw>
                </a:effectLst>
                <a:latin typeface="Arial Narrow" pitchFamily="34" charset="0"/>
              </a:rPr>
              <a:t>Local Exhaust</a:t>
            </a:r>
          </a:p>
        </p:txBody>
      </p:sp>
      <p:sp>
        <p:nvSpPr>
          <p:cNvPr id="15" name="TextBox 14"/>
          <p:cNvSpPr txBox="1"/>
          <p:nvPr/>
        </p:nvSpPr>
        <p:spPr>
          <a:xfrm>
            <a:off x="4484634" y="2474035"/>
            <a:ext cx="2940782" cy="169277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t>Other Examples:</a:t>
            </a:r>
          </a:p>
          <a:p>
            <a:pPr algn="ctr"/>
            <a:r>
              <a:rPr lang="en-US" sz="2000" dirty="0"/>
              <a:t>Mechanical Guards</a:t>
            </a:r>
          </a:p>
          <a:p>
            <a:pPr algn="ctr"/>
            <a:r>
              <a:rPr lang="en-US" sz="2000" dirty="0"/>
              <a:t>Wet Methods for Dust</a:t>
            </a:r>
          </a:p>
          <a:p>
            <a:pPr algn="ctr"/>
            <a:r>
              <a:rPr lang="en-US" sz="2000" dirty="0"/>
              <a:t>Enclosures/Isolation</a:t>
            </a:r>
          </a:p>
          <a:p>
            <a:pPr algn="ctr"/>
            <a:r>
              <a:rPr lang="en-US" sz="2000" dirty="0"/>
              <a:t>Dilution Ventilation</a:t>
            </a:r>
          </a:p>
        </p:txBody>
      </p:sp>
      <p:sp>
        <p:nvSpPr>
          <p:cNvPr id="10" name="TextBox 9"/>
          <p:cNvSpPr txBox="1"/>
          <p:nvPr/>
        </p:nvSpPr>
        <p:spPr>
          <a:xfrm>
            <a:off x="1832318" y="5875448"/>
            <a:ext cx="2207973" cy="954107"/>
          </a:xfrm>
          <a:prstGeom prst="rect">
            <a:avLst/>
          </a:prstGeom>
          <a:noFill/>
          <a:ln>
            <a:noFill/>
          </a:ln>
        </p:spPr>
        <p:txBody>
          <a:bodyPr wrap="square" rtlCol="0">
            <a:spAutoFit/>
          </a:bodyPr>
          <a:lstStyle/>
          <a:p>
            <a:pPr algn="ctr"/>
            <a:r>
              <a:rPr lang="en-US" sz="2800" b="1" dirty="0">
                <a:effectLst>
                  <a:outerShdw blurRad="38100" dist="38100" dir="2700000" algn="tl">
                    <a:srgbClr val="000000">
                      <a:alpha val="43137"/>
                    </a:srgbClr>
                  </a:outerShdw>
                </a:effectLst>
                <a:latin typeface="Arial Narrow" pitchFamily="34" charset="0"/>
              </a:rPr>
              <a:t>Proper equipment</a:t>
            </a:r>
          </a:p>
        </p:txBody>
      </p:sp>
      <p:sp>
        <p:nvSpPr>
          <p:cNvPr id="12" name="TextBox 11"/>
          <p:cNvSpPr txBox="1"/>
          <p:nvPr/>
        </p:nvSpPr>
        <p:spPr>
          <a:xfrm>
            <a:off x="4353606" y="6323758"/>
            <a:ext cx="3494762"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Narrow" pitchFamily="34" charset="0"/>
              </a:rPr>
              <a:t>Re-designed Tools</a:t>
            </a:r>
          </a:p>
        </p:txBody>
      </p:sp>
      <p:pic>
        <p:nvPicPr>
          <p:cNvPr id="1026" name="Picture 2"/>
          <p:cNvPicPr>
            <a:picLocks noChangeAspect="1" noChangeArrowheads="1"/>
          </p:cNvPicPr>
          <p:nvPr/>
        </p:nvPicPr>
        <p:blipFill>
          <a:blip r:embed="rId3"/>
          <a:srcRect/>
          <a:stretch>
            <a:fillRect/>
          </a:stretch>
        </p:blipFill>
        <p:spPr bwMode="auto">
          <a:xfrm>
            <a:off x="2129968" y="2581608"/>
            <a:ext cx="1910323" cy="3098830"/>
          </a:xfrm>
          <a:prstGeom prst="rect">
            <a:avLst/>
          </a:prstGeom>
          <a:noFill/>
          <a:ln w="9525">
            <a:noFill/>
            <a:miter lim="800000"/>
            <a:headEnd/>
            <a:tailEnd/>
          </a:ln>
        </p:spPr>
      </p:pic>
      <p:sp>
        <p:nvSpPr>
          <p:cNvPr id="14" name="TextBox 13"/>
          <p:cNvSpPr txBox="1"/>
          <p:nvPr/>
        </p:nvSpPr>
        <p:spPr>
          <a:xfrm>
            <a:off x="2201684" y="5544071"/>
            <a:ext cx="1910323" cy="215444"/>
          </a:xfrm>
          <a:prstGeom prst="rect">
            <a:avLst/>
          </a:prstGeom>
          <a:noFill/>
        </p:spPr>
        <p:txBody>
          <a:bodyPr wrap="square" rtlCol="0">
            <a:spAutoFit/>
          </a:bodyPr>
          <a:lstStyle/>
          <a:p>
            <a:pPr algn="ctr"/>
            <a:r>
              <a:rPr lang="en-US" sz="800" dirty="0"/>
              <a:t>Image:  by </a:t>
            </a:r>
            <a:r>
              <a:rPr lang="en-US" sz="800" dirty="0" err="1"/>
              <a:t>Kare_Products</a:t>
            </a:r>
            <a:endParaRPr lang="en-US" sz="800" dirty="0"/>
          </a:p>
        </p:txBody>
      </p:sp>
      <p:pic>
        <p:nvPicPr>
          <p:cNvPr id="1027" name="Picture 3"/>
          <p:cNvPicPr>
            <a:picLocks noChangeAspect="1" noChangeArrowheads="1"/>
          </p:cNvPicPr>
          <p:nvPr/>
        </p:nvPicPr>
        <p:blipFill>
          <a:blip r:embed="rId4"/>
          <a:srcRect/>
          <a:stretch>
            <a:fillRect/>
          </a:stretch>
        </p:blipFill>
        <p:spPr bwMode="auto">
          <a:xfrm>
            <a:off x="7855721" y="2664069"/>
            <a:ext cx="2557346" cy="2479557"/>
          </a:xfrm>
          <a:prstGeom prst="rect">
            <a:avLst/>
          </a:prstGeom>
          <a:noFill/>
          <a:ln w="9525">
            <a:noFill/>
            <a:miter lim="800000"/>
            <a:headEnd/>
            <a:tailEnd/>
          </a:ln>
        </p:spPr>
      </p:pic>
      <p:sp>
        <p:nvSpPr>
          <p:cNvPr id="16" name="Rectangle 15"/>
          <p:cNvSpPr/>
          <p:nvPr/>
        </p:nvSpPr>
        <p:spPr>
          <a:xfrm>
            <a:off x="8268194" y="5203420"/>
            <a:ext cx="1609736" cy="215444"/>
          </a:xfrm>
          <a:prstGeom prst="rect">
            <a:avLst/>
          </a:prstGeom>
        </p:spPr>
        <p:txBody>
          <a:bodyPr wrap="none">
            <a:spAutoFit/>
          </a:bodyPr>
          <a:lstStyle/>
          <a:p>
            <a:pPr algn="ctr"/>
            <a:r>
              <a:rPr lang="en-US" sz="800" dirty="0"/>
              <a:t>Image: by JohnRH4's </a:t>
            </a:r>
            <a:r>
              <a:rPr lang="en-US" sz="800" dirty="0" err="1"/>
              <a:t>photostream</a:t>
            </a:r>
            <a:endParaRPr lang="en-US" sz="800" dirty="0"/>
          </a:p>
        </p:txBody>
      </p:sp>
      <p:pic>
        <p:nvPicPr>
          <p:cNvPr id="1029" name="Picture 5"/>
          <p:cNvPicPr>
            <a:picLocks noChangeAspect="1" noChangeArrowheads="1"/>
          </p:cNvPicPr>
          <p:nvPr/>
        </p:nvPicPr>
        <p:blipFill>
          <a:blip r:embed="rId5"/>
          <a:srcRect/>
          <a:stretch>
            <a:fillRect/>
          </a:stretch>
        </p:blipFill>
        <p:spPr bwMode="auto">
          <a:xfrm>
            <a:off x="5097358" y="4972783"/>
            <a:ext cx="1788264" cy="1056731"/>
          </a:xfrm>
          <a:prstGeom prst="rect">
            <a:avLst/>
          </a:prstGeom>
          <a:noFill/>
          <a:ln w="9525">
            <a:noFill/>
            <a:miter lim="800000"/>
            <a:headEnd/>
            <a:tailEnd/>
          </a:ln>
        </p:spPr>
      </p:pic>
      <p:sp>
        <p:nvSpPr>
          <p:cNvPr id="19" name="Rectangle 18"/>
          <p:cNvSpPr/>
          <p:nvPr/>
        </p:nvSpPr>
        <p:spPr>
          <a:xfrm>
            <a:off x="4805085" y="6047442"/>
            <a:ext cx="2414313" cy="215444"/>
          </a:xfrm>
          <a:prstGeom prst="rect">
            <a:avLst/>
          </a:prstGeom>
        </p:spPr>
        <p:txBody>
          <a:bodyPr wrap="square">
            <a:spAutoFit/>
          </a:bodyPr>
          <a:lstStyle/>
          <a:p>
            <a:pPr algn="ctr"/>
            <a:r>
              <a:rPr lang="en-US" sz="800" dirty="0"/>
              <a:t>Image:  by </a:t>
            </a:r>
            <a:r>
              <a:rPr lang="en-US" sz="800" dirty="0" err="1"/>
              <a:t>purpleslog’s</a:t>
            </a:r>
            <a:r>
              <a:rPr lang="en-US" sz="800" dirty="0"/>
              <a:t> </a:t>
            </a:r>
            <a:r>
              <a:rPr lang="en-US" sz="800" dirty="0" err="1"/>
              <a:t>photostream</a:t>
            </a:r>
            <a:endParaRPr lang="en-US" sz="800" dirty="0"/>
          </a:p>
        </p:txBody>
      </p:sp>
    </p:spTree>
    <p:extLst>
      <p:ext uri="{BB962C8B-B14F-4D97-AF65-F5344CB8AC3E}">
        <p14:creationId xmlns:p14="http://schemas.microsoft.com/office/powerpoint/2010/main" val="38598467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a:xfrm>
            <a:off x="1937360" y="274638"/>
            <a:ext cx="8521091" cy="1143000"/>
          </a:xfrm>
        </p:spPr>
        <p:txBody>
          <a:bodyPr>
            <a:normAutofit fontScale="90000"/>
          </a:bodyPr>
          <a:lstStyle/>
          <a:p>
            <a:pPr eaLnBrk="1" hangingPunct="1">
              <a:defRPr/>
            </a:pPr>
            <a:r>
              <a:rPr lang="en-US" b="1" dirty="0">
                <a:effectLst>
                  <a:outerShdw blurRad="38100" dist="38100" dir="2700000" algn="tl">
                    <a:srgbClr val="DDDDDD"/>
                  </a:outerShdw>
                </a:effectLst>
              </a:rPr>
              <a:t>CONTROLS:  Administrative</a:t>
            </a:r>
          </a:p>
        </p:txBody>
      </p:sp>
      <p:sp>
        <p:nvSpPr>
          <p:cNvPr id="56327" name="Text Box 6"/>
          <p:cNvSpPr txBox="1">
            <a:spLocks noChangeArrowheads="1"/>
          </p:cNvSpPr>
          <p:nvPr/>
        </p:nvSpPr>
        <p:spPr bwMode="auto">
          <a:xfrm>
            <a:off x="2003214" y="1447800"/>
            <a:ext cx="8455236" cy="8925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lgn="ctr">
              <a:spcBef>
                <a:spcPct val="50000"/>
              </a:spcBef>
            </a:pPr>
            <a:r>
              <a:rPr kumimoji="1" lang="en-US" sz="2600" dirty="0">
                <a:latin typeface="Arial" charset="0"/>
                <a:ea typeface="Arial" charset="0"/>
                <a:cs typeface="Arial" charset="0"/>
              </a:rPr>
              <a:t>Aimed at </a:t>
            </a:r>
            <a:r>
              <a:rPr kumimoji="1" lang="en-US" sz="2600" b="1" dirty="0">
                <a:latin typeface="Arial" charset="0"/>
                <a:ea typeface="Arial" charset="0"/>
                <a:cs typeface="Arial" charset="0"/>
              </a:rPr>
              <a:t>Reducing Employee Exposure </a:t>
            </a:r>
            <a:r>
              <a:rPr kumimoji="1" lang="en-US" sz="2600" dirty="0">
                <a:latin typeface="Arial" charset="0"/>
                <a:ea typeface="Arial" charset="0"/>
                <a:cs typeface="Arial" charset="0"/>
              </a:rPr>
              <a:t>to Hazards    but Not Removing Them!</a:t>
            </a:r>
          </a:p>
        </p:txBody>
      </p:sp>
      <p:sp>
        <p:nvSpPr>
          <p:cNvPr id="7" name="TextBox 6"/>
          <p:cNvSpPr txBox="1"/>
          <p:nvPr/>
        </p:nvSpPr>
        <p:spPr>
          <a:xfrm>
            <a:off x="1937359" y="2605415"/>
            <a:ext cx="6400800" cy="4431983"/>
          </a:xfrm>
          <a:prstGeom prst="rect">
            <a:avLst/>
          </a:prstGeom>
          <a:noFill/>
        </p:spPr>
        <p:txBody>
          <a:bodyPr wrap="square" rtlCol="0">
            <a:spAutoFit/>
          </a:bodyPr>
          <a:lstStyle/>
          <a:p>
            <a:pPr>
              <a:buFont typeface="Wingdings 2" pitchFamily="-108" charset="2"/>
              <a:buChar char=""/>
              <a:defRPr/>
            </a:pPr>
            <a:r>
              <a:rPr lang="en-US" sz="2200" dirty="0">
                <a:latin typeface="Arial" pitchFamily="-108" charset="0"/>
                <a:ea typeface="Arial" pitchFamily="-108" charset="0"/>
                <a:cs typeface="Arial" pitchFamily="-108" charset="0"/>
              </a:rPr>
              <a:t>    Changes in work procedures such as:</a:t>
            </a:r>
          </a:p>
          <a:p>
            <a:pPr>
              <a:buFont typeface="Wingdings 2" pitchFamily="-108" charset="2"/>
              <a:buChar char=""/>
              <a:defRPr/>
            </a:pPr>
            <a:endParaRPr lang="en-US" sz="2200" dirty="0">
              <a:latin typeface="Arial" pitchFamily="-108" charset="0"/>
              <a:ea typeface="Arial" pitchFamily="-108" charset="0"/>
              <a:cs typeface="Arial" pitchFamily="-108" charset="0"/>
            </a:endParaRPr>
          </a:p>
          <a:p>
            <a:pPr lvl="1">
              <a:buFont typeface="Wingdings 2" pitchFamily="-108" charset="2"/>
              <a:buChar char=""/>
              <a:defRPr/>
            </a:pPr>
            <a:r>
              <a:rPr lang="en-US" sz="2200" dirty="0">
                <a:latin typeface="Arial" pitchFamily="-108" charset="0"/>
                <a:ea typeface="Arial" pitchFamily="-108" charset="0"/>
                <a:cs typeface="Arial" pitchFamily="-108" charset="0"/>
              </a:rPr>
              <a:t>    Written safety policies/rules</a:t>
            </a:r>
          </a:p>
          <a:p>
            <a:pPr lvl="1">
              <a:buNone/>
              <a:defRPr/>
            </a:pPr>
            <a:endParaRPr lang="en-US" sz="2200" dirty="0">
              <a:latin typeface="Arial" pitchFamily="-108" charset="0"/>
              <a:ea typeface="Arial" pitchFamily="-108" charset="0"/>
              <a:cs typeface="Arial" pitchFamily="-108" charset="0"/>
            </a:endParaRPr>
          </a:p>
          <a:p>
            <a:pPr lvl="1">
              <a:buFont typeface="Wingdings 2" pitchFamily="-108" charset="2"/>
              <a:buChar char=""/>
              <a:defRPr/>
            </a:pPr>
            <a:r>
              <a:rPr lang="en-US" sz="2200" dirty="0">
                <a:latin typeface="Arial" pitchFamily="-108" charset="0"/>
                <a:ea typeface="Arial" pitchFamily="-108" charset="0"/>
                <a:cs typeface="Arial" pitchFamily="-108" charset="0"/>
              </a:rPr>
              <a:t>    Schedule changes, such as:</a:t>
            </a:r>
          </a:p>
          <a:p>
            <a:pPr lvl="2">
              <a:buFont typeface="Wingdings 2" pitchFamily="-108" charset="2"/>
              <a:buChar char=""/>
              <a:defRPr/>
            </a:pPr>
            <a:r>
              <a:rPr lang="en-US" sz="2200" dirty="0">
                <a:latin typeface="Arial" pitchFamily="-108" charset="0"/>
                <a:ea typeface="Arial" pitchFamily="-108" charset="0"/>
                <a:cs typeface="Arial" pitchFamily="-108" charset="0"/>
              </a:rPr>
              <a:t>   Lengthened or Additional Rest Breaks</a:t>
            </a:r>
          </a:p>
          <a:p>
            <a:pPr lvl="2">
              <a:buFont typeface="Wingdings 2" pitchFamily="-108" charset="2"/>
              <a:buChar char=""/>
              <a:defRPr/>
            </a:pPr>
            <a:r>
              <a:rPr lang="en-US" sz="2200" dirty="0">
                <a:latin typeface="Arial" pitchFamily="-108" charset="0"/>
                <a:ea typeface="Arial" pitchFamily="-108" charset="0"/>
                <a:cs typeface="Arial" pitchFamily="-108" charset="0"/>
              </a:rPr>
              <a:t>   Job Rotation </a:t>
            </a:r>
          </a:p>
          <a:p>
            <a:pPr lvl="2">
              <a:buFont typeface="Wingdings 2" pitchFamily="-108" charset="2"/>
              <a:buChar char=""/>
              <a:defRPr/>
            </a:pPr>
            <a:r>
              <a:rPr lang="en-US" sz="2200" dirty="0">
                <a:latin typeface="Arial" pitchFamily="-108" charset="0"/>
                <a:ea typeface="Arial" pitchFamily="-108" charset="0"/>
                <a:cs typeface="Arial" pitchFamily="-108" charset="0"/>
              </a:rPr>
              <a:t>   Adjusting the Work Pace</a:t>
            </a:r>
          </a:p>
          <a:p>
            <a:pPr lvl="2">
              <a:buFont typeface="Wingdings 2" pitchFamily="-108" charset="2"/>
              <a:buChar char=""/>
              <a:defRPr/>
            </a:pPr>
            <a:endParaRPr lang="en-US" sz="2200" dirty="0">
              <a:latin typeface="Arial" pitchFamily="-108" charset="0"/>
              <a:ea typeface="Arial" pitchFamily="-108" charset="0"/>
              <a:cs typeface="Arial" pitchFamily="-108" charset="0"/>
            </a:endParaRPr>
          </a:p>
          <a:p>
            <a:pPr>
              <a:buFont typeface="Wingdings 2" pitchFamily="-108" charset="2"/>
              <a:buChar char=""/>
              <a:defRPr/>
            </a:pPr>
            <a:r>
              <a:rPr lang="en-US" sz="2200" dirty="0">
                <a:latin typeface="Arial" pitchFamily="-108" charset="0"/>
                <a:ea typeface="Arial" pitchFamily="-108" charset="0"/>
                <a:cs typeface="Arial" pitchFamily="-108" charset="0"/>
              </a:rPr>
              <a:t>    Training with the goal of reducing the duration,    	frequency and severity of exposure to </a:t>
            </a:r>
            <a:r>
              <a:rPr lang="en-US" sz="2200" dirty="0" smtClean="0">
                <a:latin typeface="Arial" pitchFamily="-108" charset="0"/>
                <a:ea typeface="Arial" pitchFamily="-108" charset="0"/>
                <a:cs typeface="Arial" pitchFamily="-108" charset="0"/>
              </a:rPr>
              <a:t>	hazards</a:t>
            </a:r>
            <a:endParaRPr lang="en-US" sz="2200" dirty="0">
              <a:latin typeface="Arial" pitchFamily="-108" charset="0"/>
              <a:ea typeface="Arial" pitchFamily="-108" charset="0"/>
              <a:cs typeface="Arial" pitchFamily="-108" charset="0"/>
            </a:endParaRPr>
          </a:p>
          <a:p>
            <a:endParaRPr lang="en-US" dirty="0"/>
          </a:p>
        </p:txBody>
      </p:sp>
      <p:pic>
        <p:nvPicPr>
          <p:cNvPr id="2050" name="Picture 2" descr="C:\Users\abahruth\AppData\Local\Microsoft\Windows\Temporary Internet Files\Content.IE5\QHTD7UEV\MC900238267[1].wmf"/>
          <p:cNvPicPr>
            <a:picLocks noChangeAspect="1" noChangeArrowheads="1"/>
          </p:cNvPicPr>
          <p:nvPr/>
        </p:nvPicPr>
        <p:blipFill>
          <a:blip r:embed="rId3"/>
          <a:srcRect/>
          <a:stretch>
            <a:fillRect/>
          </a:stretch>
        </p:blipFill>
        <p:spPr bwMode="auto">
          <a:xfrm>
            <a:off x="7481876" y="2605415"/>
            <a:ext cx="3087843" cy="1823151"/>
          </a:xfrm>
          <a:prstGeom prst="rect">
            <a:avLst/>
          </a:prstGeom>
          <a:noFill/>
        </p:spPr>
      </p:pic>
    </p:spTree>
    <p:extLst>
      <p:ext uri="{BB962C8B-B14F-4D97-AF65-F5344CB8AC3E}">
        <p14:creationId xmlns:p14="http://schemas.microsoft.com/office/powerpoint/2010/main" val="153810260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1902372" y="304800"/>
            <a:ext cx="8460828" cy="1371600"/>
          </a:xfrm>
        </p:spPr>
        <p:txBody>
          <a:bodyPr>
            <a:normAutofit/>
          </a:bodyPr>
          <a:lstStyle/>
          <a:p>
            <a:pPr eaLnBrk="1" hangingPunct="1">
              <a:defRPr/>
            </a:pPr>
            <a:r>
              <a:rPr lang="en-US" sz="3900" b="1" dirty="0">
                <a:effectLst>
                  <a:outerShdw blurRad="38100" dist="38100" dir="2700000" algn="tl">
                    <a:srgbClr val="DDDDDD"/>
                  </a:outerShdw>
                </a:effectLst>
              </a:rPr>
              <a:t>CONTROLS:  PPE</a:t>
            </a:r>
            <a:br>
              <a:rPr lang="en-US" sz="3900" b="1" dirty="0">
                <a:effectLst>
                  <a:outerShdw blurRad="38100" dist="38100" dir="2700000" algn="tl">
                    <a:srgbClr val="DDDDDD"/>
                  </a:outerShdw>
                </a:effectLst>
              </a:rPr>
            </a:br>
            <a:r>
              <a:rPr lang="en-US" sz="3900" b="1" dirty="0">
                <a:effectLst>
                  <a:outerShdw blurRad="38100" dist="38100" dir="2700000" algn="tl">
                    <a:srgbClr val="DDDDDD"/>
                  </a:outerShdw>
                </a:effectLst>
              </a:rPr>
              <a:t>Personal Protective Equipment </a:t>
            </a:r>
          </a:p>
        </p:txBody>
      </p:sp>
      <p:sp>
        <p:nvSpPr>
          <p:cNvPr id="583683" name="Rectangle 3"/>
          <p:cNvSpPr>
            <a:spLocks noGrp="1" noChangeArrowheads="1"/>
          </p:cNvSpPr>
          <p:nvPr>
            <p:ph idx="1"/>
          </p:nvPr>
        </p:nvSpPr>
        <p:spPr>
          <a:xfrm>
            <a:off x="1676400" y="1676400"/>
            <a:ext cx="8153400" cy="4343400"/>
          </a:xfrm>
        </p:spPr>
        <p:txBody>
          <a:bodyPr>
            <a:normAutofit lnSpcReduction="10000"/>
          </a:bodyPr>
          <a:lstStyle/>
          <a:p>
            <a:pPr algn="ctr" eaLnBrk="1" hangingPunct="1">
              <a:lnSpc>
                <a:spcPct val="90000"/>
              </a:lnSpc>
              <a:buFontTx/>
              <a:buNone/>
              <a:defRPr/>
            </a:pPr>
            <a:r>
              <a:rPr lang="en-US" sz="3600" b="1" dirty="0">
                <a:effectLst>
                  <a:outerShdw blurRad="38100" dist="38100" dir="2700000" algn="tl">
                    <a:srgbClr val="DDDDDD"/>
                  </a:outerShdw>
                </a:effectLst>
              </a:rPr>
              <a:t>Control of LAST RESORT!</a:t>
            </a:r>
          </a:p>
          <a:p>
            <a:pPr algn="ctr" eaLnBrk="1" hangingPunct="1">
              <a:lnSpc>
                <a:spcPct val="90000"/>
              </a:lnSpc>
              <a:buFont typeface="Wingdings 2" pitchFamily="-108" charset="2"/>
              <a:buChar char=""/>
              <a:defRPr/>
            </a:pPr>
            <a:endParaRPr lang="en-US" b="1" dirty="0"/>
          </a:p>
          <a:p>
            <a:pPr eaLnBrk="1" hangingPunct="1">
              <a:lnSpc>
                <a:spcPct val="90000"/>
              </a:lnSpc>
              <a:buFont typeface="Wingdings 2" pitchFamily="-108" charset="2"/>
              <a:buChar char=""/>
              <a:defRPr/>
            </a:pPr>
            <a:r>
              <a:rPr lang="en-US" b="1" dirty="0"/>
              <a:t>Special Clothing</a:t>
            </a:r>
          </a:p>
          <a:p>
            <a:pPr eaLnBrk="1" hangingPunct="1">
              <a:lnSpc>
                <a:spcPct val="90000"/>
              </a:lnSpc>
              <a:buFont typeface="Wingdings 2" pitchFamily="-108" charset="2"/>
              <a:buChar char=""/>
              <a:defRPr/>
            </a:pPr>
            <a:endParaRPr lang="en-US" b="1" dirty="0"/>
          </a:p>
          <a:p>
            <a:pPr eaLnBrk="1" hangingPunct="1">
              <a:lnSpc>
                <a:spcPct val="90000"/>
              </a:lnSpc>
              <a:buFont typeface="Wingdings 2" pitchFamily="-108" charset="2"/>
              <a:buChar char=""/>
              <a:defRPr/>
            </a:pPr>
            <a:r>
              <a:rPr lang="en-US" b="1" dirty="0"/>
              <a:t>Eye Protection</a:t>
            </a:r>
          </a:p>
          <a:p>
            <a:pPr eaLnBrk="1" hangingPunct="1">
              <a:lnSpc>
                <a:spcPct val="90000"/>
              </a:lnSpc>
              <a:buFontTx/>
              <a:buNone/>
              <a:defRPr/>
            </a:pPr>
            <a:endParaRPr lang="en-US" b="1" dirty="0"/>
          </a:p>
          <a:p>
            <a:pPr eaLnBrk="1" hangingPunct="1">
              <a:lnSpc>
                <a:spcPct val="90000"/>
              </a:lnSpc>
              <a:buFont typeface="Wingdings 2" pitchFamily="-108" charset="2"/>
              <a:buChar char=""/>
              <a:defRPr/>
            </a:pPr>
            <a:r>
              <a:rPr lang="en-US" b="1" dirty="0"/>
              <a:t>Hearing Protection</a:t>
            </a:r>
          </a:p>
          <a:p>
            <a:pPr eaLnBrk="1" hangingPunct="1">
              <a:lnSpc>
                <a:spcPct val="90000"/>
              </a:lnSpc>
              <a:buFont typeface="Wingdings 2" pitchFamily="-108" charset="2"/>
              <a:buChar char=""/>
              <a:defRPr/>
            </a:pPr>
            <a:endParaRPr lang="en-US" b="1" dirty="0"/>
          </a:p>
          <a:p>
            <a:pPr eaLnBrk="1" hangingPunct="1">
              <a:lnSpc>
                <a:spcPct val="90000"/>
              </a:lnSpc>
              <a:buFont typeface="Wingdings 2" pitchFamily="-108" charset="2"/>
              <a:buChar char=""/>
              <a:defRPr/>
            </a:pPr>
            <a:r>
              <a:rPr lang="en-US" b="1" dirty="0"/>
              <a:t>Respiratory Protection</a:t>
            </a:r>
          </a:p>
        </p:txBody>
      </p:sp>
      <p:sp>
        <p:nvSpPr>
          <p:cNvPr id="2" name="Slide Number Placeholder 5"/>
          <p:cNvSpPr>
            <a:spLocks noGrp="1"/>
          </p:cNvSpPr>
          <p:nvPr>
            <p:ph type="sldNum" sz="quarter" idx="12"/>
          </p:nvPr>
        </p:nvSpPr>
        <p:spPr bwMode="auto">
          <a:noFill/>
          <a:ln>
            <a:miter lim="800000"/>
            <a:headEnd/>
            <a:tailEnd/>
          </a:ln>
        </p:spPr>
        <p:txBody>
          <a:bodyPr/>
          <a:lstStyle/>
          <a:p>
            <a:fld id="{5C01F552-13D2-2C42-A767-AEF03D29EB6D}" type="slidenum">
              <a:rPr lang="en-US" smtClean="0">
                <a:latin typeface="Times New Roman" charset="0"/>
              </a:rPr>
              <a:pPr/>
              <a:t>12</a:t>
            </a:fld>
            <a:endParaRPr lang="en-US" smtClean="0">
              <a:latin typeface="Times New Roman" charset="0"/>
            </a:endParaRPr>
          </a:p>
        </p:txBody>
      </p:sp>
      <p:sp>
        <p:nvSpPr>
          <p:cNvPr id="9" name="TextBox 8"/>
          <p:cNvSpPr txBox="1"/>
          <p:nvPr/>
        </p:nvSpPr>
        <p:spPr>
          <a:xfrm>
            <a:off x="3657600" y="6172200"/>
            <a:ext cx="6172200" cy="584776"/>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sz="3200" b="1" dirty="0">
                <a:latin typeface="Arial Narrow"/>
                <a:cs typeface="Arial Narrow"/>
              </a:rPr>
              <a:t>CONTROL IS AT THE WORKER!  </a:t>
            </a:r>
          </a:p>
        </p:txBody>
      </p:sp>
      <p:pic>
        <p:nvPicPr>
          <p:cNvPr id="11266" name="Picture 2" descr="Personal Protective Equipment (PPE)"/>
          <p:cNvPicPr>
            <a:picLocks noChangeAspect="1" noChangeArrowheads="1"/>
          </p:cNvPicPr>
          <p:nvPr/>
        </p:nvPicPr>
        <p:blipFill>
          <a:blip r:embed="rId3"/>
          <a:srcRect/>
          <a:stretch>
            <a:fillRect/>
          </a:stretch>
        </p:blipFill>
        <p:spPr bwMode="auto">
          <a:xfrm>
            <a:off x="8576427" y="2730515"/>
            <a:ext cx="1947582" cy="1180353"/>
          </a:xfrm>
          <a:prstGeom prst="rect">
            <a:avLst/>
          </a:prstGeom>
          <a:noFill/>
        </p:spPr>
      </p:pic>
      <p:pic>
        <p:nvPicPr>
          <p:cNvPr id="11268" name="Picture 4" descr="Develop a Change Schedule">
            <a:hlinkClick r:id="rId4"/>
          </p:cNvPr>
          <p:cNvPicPr>
            <a:picLocks noChangeAspect="1" noChangeArrowheads="1"/>
          </p:cNvPicPr>
          <p:nvPr/>
        </p:nvPicPr>
        <p:blipFill>
          <a:blip r:embed="rId5"/>
          <a:srcRect/>
          <a:stretch>
            <a:fillRect/>
          </a:stretch>
        </p:blipFill>
        <p:spPr bwMode="auto">
          <a:xfrm>
            <a:off x="6343650" y="2654300"/>
            <a:ext cx="2114550" cy="1371601"/>
          </a:xfrm>
          <a:prstGeom prst="rect">
            <a:avLst/>
          </a:prstGeom>
          <a:noFill/>
        </p:spPr>
      </p:pic>
      <p:pic>
        <p:nvPicPr>
          <p:cNvPr id="11270" name="Picture 6" descr="Noise and Hearing Conservation"/>
          <p:cNvPicPr>
            <a:picLocks noChangeAspect="1" noChangeArrowheads="1"/>
          </p:cNvPicPr>
          <p:nvPr/>
        </p:nvPicPr>
        <p:blipFill>
          <a:blip r:embed="rId6"/>
          <a:srcRect/>
          <a:stretch>
            <a:fillRect/>
          </a:stretch>
        </p:blipFill>
        <p:spPr bwMode="auto">
          <a:xfrm>
            <a:off x="7461190" y="4349750"/>
            <a:ext cx="2230475" cy="1351803"/>
          </a:xfrm>
          <a:prstGeom prst="rect">
            <a:avLst/>
          </a:prstGeom>
          <a:noFill/>
        </p:spPr>
      </p:pic>
    </p:spTree>
    <p:extLst>
      <p:ext uri="{BB962C8B-B14F-4D97-AF65-F5344CB8AC3E}">
        <p14:creationId xmlns:p14="http://schemas.microsoft.com/office/powerpoint/2010/main" val="87604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274638"/>
            <a:ext cx="8229600" cy="1143000"/>
          </a:xfrm>
        </p:spPr>
        <p:txBody>
          <a:bodyPr anchor="ctr"/>
          <a:lstStyle/>
          <a:p>
            <a:pPr eaLnBrk="1" hangingPunct="1"/>
            <a:r>
              <a:rPr lang="en-US"/>
              <a:t>     </a:t>
            </a:r>
            <a:r>
              <a:rPr lang="en-US">
                <a:latin typeface="Utopia" pitchFamily="18" charset="0"/>
              </a:rPr>
              <a:t>Hierarchy of Controls</a:t>
            </a:r>
          </a:p>
        </p:txBody>
      </p:sp>
      <p:pic>
        <p:nvPicPr>
          <p:cNvPr id="40963" name="Object 2"/>
          <p:cNvPicPr>
            <a:picLocks noChangeArrowheads="1"/>
          </p:cNvPicPr>
          <p:nvPr/>
        </p:nvPicPr>
        <p:blipFill>
          <a:blip r:embed="rId3"/>
          <a:srcRect t="-218" b="-218"/>
          <a:stretch>
            <a:fillRect/>
          </a:stretch>
        </p:blipFill>
        <p:spPr bwMode="auto">
          <a:xfrm>
            <a:off x="2852739" y="1512888"/>
            <a:ext cx="6446837" cy="4310062"/>
          </a:xfrm>
          <a:prstGeom prst="rect">
            <a:avLst/>
          </a:prstGeom>
          <a:noFill/>
          <a:ln w="9525">
            <a:noFill/>
            <a:miter lim="800000"/>
            <a:headEnd/>
            <a:tailEnd/>
          </a:ln>
        </p:spPr>
      </p:pic>
      <p:sp>
        <p:nvSpPr>
          <p:cNvPr id="6" name="TextBox 5"/>
          <p:cNvSpPr txBox="1">
            <a:spLocks noChangeArrowheads="1"/>
          </p:cNvSpPr>
          <p:nvPr/>
        </p:nvSpPr>
        <p:spPr bwMode="auto">
          <a:xfrm>
            <a:off x="6708775" y="1990725"/>
            <a:ext cx="2590800" cy="1016000"/>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algn="ctr" eaLnBrk="1" hangingPunct="1">
              <a:defRPr/>
            </a:pPr>
            <a:r>
              <a:rPr lang="en-US" sz="2000" b="1" dirty="0">
                <a:solidFill>
                  <a:srgbClr val="000000"/>
                </a:solidFill>
                <a:latin typeface="Utopia" pitchFamily="18" charset="0"/>
              </a:rPr>
              <a:t>Requires a physical change to the workplace</a:t>
            </a:r>
          </a:p>
        </p:txBody>
      </p:sp>
      <p:sp>
        <p:nvSpPr>
          <p:cNvPr id="8" name="TextBox 7"/>
          <p:cNvSpPr txBox="1">
            <a:spLocks noChangeArrowheads="1"/>
          </p:cNvSpPr>
          <p:nvPr/>
        </p:nvSpPr>
        <p:spPr bwMode="auto">
          <a:xfrm>
            <a:off x="8858251" y="4749801"/>
            <a:ext cx="1711325" cy="1323975"/>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algn="ctr" eaLnBrk="1" hangingPunct="1">
              <a:defRPr/>
            </a:pPr>
            <a:r>
              <a:rPr lang="en-US" sz="2000" b="1" dirty="0">
                <a:solidFill>
                  <a:srgbClr val="000000"/>
                </a:solidFill>
                <a:latin typeface="Utopia" pitchFamily="18" charset="0"/>
              </a:rPr>
              <a:t>Requires worker to wear something</a:t>
            </a:r>
          </a:p>
        </p:txBody>
      </p:sp>
      <p:cxnSp>
        <p:nvCxnSpPr>
          <p:cNvPr id="10" name="Straight Connector 9"/>
          <p:cNvCxnSpPr/>
          <p:nvPr/>
        </p:nvCxnSpPr>
        <p:spPr>
          <a:xfrm rot="10800000">
            <a:off x="5410200" y="2452256"/>
            <a:ext cx="1298576" cy="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1201" y="1575226"/>
            <a:ext cx="3821979" cy="400110"/>
          </a:xfrm>
          <a:prstGeom prst="rect">
            <a:avLst/>
          </a:prstGeom>
          <a:noFill/>
        </p:spPr>
        <p:txBody>
          <a:bodyPr wrap="square" rtlCol="0">
            <a:spAutoFit/>
          </a:bodyPr>
          <a:lstStyle/>
          <a:p>
            <a:r>
              <a:rPr lang="en-US" sz="2000" b="1" dirty="0"/>
              <a:t>Elimination/Substitution</a:t>
            </a:r>
          </a:p>
        </p:txBody>
      </p:sp>
      <p:cxnSp>
        <p:nvCxnSpPr>
          <p:cNvPr id="16" name="Straight Arrow Connector 15"/>
          <p:cNvCxnSpPr>
            <a:stCxn id="14" idx="2"/>
          </p:cNvCxnSpPr>
          <p:nvPr/>
        </p:nvCxnSpPr>
        <p:spPr>
          <a:xfrm rot="16200000" flipH="1">
            <a:off x="4942537" y="924990"/>
            <a:ext cx="62349" cy="216304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143456" y="4160753"/>
            <a:ext cx="4247724"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a:spLocks noChangeArrowheads="1"/>
          </p:cNvSpPr>
          <p:nvPr/>
        </p:nvSpPr>
        <p:spPr bwMode="auto">
          <a:xfrm>
            <a:off x="1524000" y="3695700"/>
            <a:ext cx="2325688" cy="101600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eaLnBrk="1" hangingPunct="1">
              <a:defRPr/>
            </a:pPr>
            <a:r>
              <a:rPr lang="en-US" sz="2000" b="1" dirty="0">
                <a:solidFill>
                  <a:srgbClr val="000000"/>
                </a:solidFill>
                <a:latin typeface="Utopia" pitchFamily="18" charset="0"/>
              </a:rPr>
              <a:t>Requires worker or employer to do something</a:t>
            </a:r>
          </a:p>
        </p:txBody>
      </p:sp>
      <p:sp>
        <p:nvSpPr>
          <p:cNvPr id="19" name="TextBox 18"/>
          <p:cNvSpPr txBox="1"/>
          <p:nvPr/>
        </p:nvSpPr>
        <p:spPr>
          <a:xfrm>
            <a:off x="1979613" y="2082927"/>
            <a:ext cx="1577543" cy="369332"/>
          </a:xfrm>
          <a:prstGeom prst="rect">
            <a:avLst/>
          </a:prstGeom>
          <a:noFill/>
        </p:spPr>
        <p:txBody>
          <a:bodyPr wrap="square" rtlCol="0">
            <a:spAutoFit/>
          </a:bodyPr>
          <a:lstStyle/>
          <a:p>
            <a:r>
              <a:rPr lang="en-US" b="1" dirty="0">
                <a:solidFill>
                  <a:srgbClr val="FF0000"/>
                </a:solidFill>
              </a:rPr>
              <a:t>Most Effective</a:t>
            </a:r>
          </a:p>
        </p:txBody>
      </p:sp>
      <p:sp>
        <p:nvSpPr>
          <p:cNvPr id="20" name="TextBox 19"/>
          <p:cNvSpPr txBox="1"/>
          <p:nvPr/>
        </p:nvSpPr>
        <p:spPr>
          <a:xfrm>
            <a:off x="2064761" y="5916077"/>
            <a:ext cx="1575955" cy="369332"/>
          </a:xfrm>
          <a:prstGeom prst="rect">
            <a:avLst/>
          </a:prstGeom>
          <a:noFill/>
        </p:spPr>
        <p:txBody>
          <a:bodyPr wrap="square" rtlCol="0">
            <a:spAutoFit/>
          </a:bodyPr>
          <a:lstStyle/>
          <a:p>
            <a:r>
              <a:rPr lang="en-US" b="1" dirty="0">
                <a:solidFill>
                  <a:srgbClr val="FF0000"/>
                </a:solidFill>
              </a:rPr>
              <a:t>Least Effective</a:t>
            </a:r>
          </a:p>
        </p:txBody>
      </p:sp>
      <p:cxnSp>
        <p:nvCxnSpPr>
          <p:cNvPr id="22" name="Straight Arrow Connector 21"/>
          <p:cNvCxnSpPr/>
          <p:nvPr/>
        </p:nvCxnSpPr>
        <p:spPr>
          <a:xfrm rot="10800000" flipV="1">
            <a:off x="5803181" y="3006725"/>
            <a:ext cx="905597" cy="2560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484925" y="4530437"/>
            <a:ext cx="602529"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8016729" y="5600309"/>
            <a:ext cx="855230" cy="31576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539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8614" y="406889"/>
            <a:ext cx="9144000" cy="1537486"/>
          </a:xfrm>
        </p:spPr>
        <p:txBody>
          <a:bodyPr>
            <a:normAutofit/>
          </a:bodyPr>
          <a:lstStyle/>
          <a:p>
            <a:pPr algn="l"/>
            <a:r>
              <a:rPr lang="en-US" sz="6600" dirty="0" smtClean="0">
                <a:solidFill>
                  <a:schemeClr val="tx1"/>
                </a:solidFill>
              </a:rPr>
              <a:t>Medical Directorship</a:t>
            </a:r>
            <a:endParaRPr lang="en-US" sz="6600" dirty="0">
              <a:solidFill>
                <a:schemeClr val="tx1"/>
              </a:solidFill>
            </a:endParaRPr>
          </a:p>
        </p:txBody>
      </p:sp>
      <p:sp>
        <p:nvSpPr>
          <p:cNvPr id="3" name="Subtitle 2"/>
          <p:cNvSpPr>
            <a:spLocks noGrp="1"/>
          </p:cNvSpPr>
          <p:nvPr>
            <p:ph type="subTitle" idx="1"/>
          </p:nvPr>
        </p:nvSpPr>
        <p:spPr>
          <a:xfrm>
            <a:off x="1219200" y="1779017"/>
            <a:ext cx="9144000" cy="734088"/>
          </a:xfrm>
        </p:spPr>
        <p:txBody>
          <a:bodyPr>
            <a:normAutofit/>
          </a:bodyPr>
          <a:lstStyle/>
          <a:p>
            <a:pPr algn="l"/>
            <a:r>
              <a:rPr lang="en-US" sz="4000" dirty="0" smtClean="0">
                <a:solidFill>
                  <a:schemeClr val="tx1"/>
                </a:solidFill>
              </a:rPr>
              <a:t>Employer On-Site Clinics</a:t>
            </a:r>
            <a:endParaRPr lang="en-US" sz="4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313" y="3116490"/>
            <a:ext cx="4774301" cy="3091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2412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What is important to know about the company?</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solidFill>
                  <a:schemeClr val="tx1"/>
                </a:solidFill>
              </a:rPr>
              <a:t>Tour the facility</a:t>
            </a:r>
          </a:p>
          <a:p>
            <a:r>
              <a:rPr lang="en-US" dirty="0" smtClean="0">
                <a:solidFill>
                  <a:schemeClr val="tx1"/>
                </a:solidFill>
              </a:rPr>
              <a:t>Talk with management, safety, medical staff </a:t>
            </a:r>
          </a:p>
          <a:p>
            <a:r>
              <a:rPr lang="en-US" dirty="0" smtClean="0">
                <a:solidFill>
                  <a:schemeClr val="tx1"/>
                </a:solidFill>
              </a:rPr>
              <a:t>Talk with the return to work coordinator </a:t>
            </a:r>
          </a:p>
          <a:p>
            <a:r>
              <a:rPr lang="en-US" dirty="0" smtClean="0">
                <a:solidFill>
                  <a:schemeClr val="tx1"/>
                </a:solidFill>
              </a:rPr>
              <a:t>Gather information about the company and the workers</a:t>
            </a:r>
          </a:p>
          <a:p>
            <a:r>
              <a:rPr lang="en-US" dirty="0" smtClean="0">
                <a:solidFill>
                  <a:schemeClr val="tx1"/>
                </a:solidFill>
              </a:rPr>
              <a:t>Complete a company worksite assessment </a:t>
            </a:r>
          </a:p>
          <a:p>
            <a:r>
              <a:rPr lang="en-US" dirty="0" smtClean="0">
                <a:solidFill>
                  <a:schemeClr val="tx1"/>
                </a:solidFill>
              </a:rPr>
              <a:t>Create an audit form specific to the company</a:t>
            </a:r>
          </a:p>
          <a:p>
            <a:r>
              <a:rPr lang="en-US" dirty="0" smtClean="0">
                <a:solidFill>
                  <a:schemeClr val="tx1"/>
                </a:solidFill>
              </a:rPr>
              <a:t>Recommendations, agreements and action plan form </a:t>
            </a:r>
          </a:p>
          <a:p>
            <a:r>
              <a:rPr lang="en-US" dirty="0" smtClean="0">
                <a:solidFill>
                  <a:schemeClr val="tx1"/>
                </a:solidFill>
              </a:rPr>
              <a:t>Communicate to management and medical staff</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910" y="1174224"/>
            <a:ext cx="3107342" cy="2354783"/>
          </a:xfrm>
          <a:prstGeom prst="rect">
            <a:avLst/>
          </a:prstGeom>
        </p:spPr>
      </p:pic>
    </p:spTree>
    <p:extLst>
      <p:ext uri="{BB962C8B-B14F-4D97-AF65-F5344CB8AC3E}">
        <p14:creationId xmlns:p14="http://schemas.microsoft.com/office/powerpoint/2010/main" val="196421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Medical Protocols for the Employer Nurse</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dirty="0" smtClean="0">
                <a:solidFill>
                  <a:schemeClr val="tx1"/>
                </a:solidFill>
              </a:rPr>
              <a:t>Must be written and evidence based, reviewed and signed annually</a:t>
            </a:r>
          </a:p>
          <a:p>
            <a:r>
              <a:rPr lang="en-US" dirty="0" smtClean="0">
                <a:solidFill>
                  <a:schemeClr val="tx1"/>
                </a:solidFill>
              </a:rPr>
              <a:t>Must be appropriate for the scope of practice of employee</a:t>
            </a:r>
          </a:p>
          <a:p>
            <a:r>
              <a:rPr lang="en-US" dirty="0" smtClean="0">
                <a:solidFill>
                  <a:schemeClr val="tx1"/>
                </a:solidFill>
              </a:rPr>
              <a:t>Most protocols will be general primary care</a:t>
            </a:r>
            <a:endParaRPr lang="en-US" dirty="0">
              <a:solidFill>
                <a:schemeClr val="tx1"/>
              </a:solidFill>
            </a:endParaRPr>
          </a:p>
          <a:p>
            <a:r>
              <a:rPr lang="en-US" dirty="0" smtClean="0">
                <a:solidFill>
                  <a:schemeClr val="tx1"/>
                </a:solidFill>
              </a:rPr>
              <a:t>Must include special protocols specific to the hazard and needs</a:t>
            </a:r>
          </a:p>
          <a:p>
            <a:r>
              <a:rPr lang="en-US" dirty="0" smtClean="0">
                <a:solidFill>
                  <a:schemeClr val="tx1"/>
                </a:solidFill>
              </a:rPr>
              <a:t>Conduct quality checks on equipment </a:t>
            </a:r>
          </a:p>
          <a:p>
            <a:r>
              <a:rPr lang="en-US" dirty="0" smtClean="0">
                <a:solidFill>
                  <a:schemeClr val="tx1"/>
                </a:solidFill>
              </a:rPr>
              <a:t>Instructions on situations to contact the Medical Director</a:t>
            </a:r>
          </a:p>
          <a:p>
            <a:r>
              <a:rPr lang="en-US" dirty="0" smtClean="0">
                <a:solidFill>
                  <a:schemeClr val="tx1"/>
                </a:solidFill>
              </a:rPr>
              <a:t>Agreement on audit schedule</a:t>
            </a:r>
          </a:p>
          <a:p>
            <a:r>
              <a:rPr lang="en-US" dirty="0" smtClean="0">
                <a:solidFill>
                  <a:schemeClr val="tx1"/>
                </a:solidFill>
              </a:rPr>
              <a:t>Medical Director and OH Nurse available for consult/support</a:t>
            </a:r>
            <a:endParaRPr lang="en-US" dirty="0">
              <a:solidFill>
                <a:schemeClr val="tx1"/>
              </a:solidFill>
            </a:endParaRP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63053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rPr>
              <a:t>What does the nurse do?</a:t>
            </a:r>
            <a:endParaRPr lang="en-US" b="1" dirty="0">
              <a:solidFill>
                <a:schemeClr val="tx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tx1"/>
                </a:solidFill>
              </a:rPr>
              <a:t>Tour</a:t>
            </a:r>
          </a:p>
          <a:p>
            <a:r>
              <a:rPr lang="en-US" dirty="0" smtClean="0">
                <a:solidFill>
                  <a:schemeClr val="tx1"/>
                </a:solidFill>
              </a:rPr>
              <a:t>Gather information</a:t>
            </a:r>
          </a:p>
          <a:p>
            <a:r>
              <a:rPr lang="en-US" dirty="0" smtClean="0">
                <a:solidFill>
                  <a:schemeClr val="tx1"/>
                </a:solidFill>
              </a:rPr>
              <a:t>Complete the Worksite Assessment</a:t>
            </a:r>
          </a:p>
          <a:p>
            <a:r>
              <a:rPr lang="en-US" dirty="0" smtClean="0">
                <a:solidFill>
                  <a:schemeClr val="tx1"/>
                </a:solidFill>
              </a:rPr>
              <a:t>Advise</a:t>
            </a:r>
          </a:p>
          <a:p>
            <a:r>
              <a:rPr lang="en-US" dirty="0" smtClean="0">
                <a:solidFill>
                  <a:schemeClr val="tx1"/>
                </a:solidFill>
              </a:rPr>
              <a:t>Collaborate and get agreement on a plan</a:t>
            </a:r>
          </a:p>
          <a:p>
            <a:r>
              <a:rPr lang="en-US" dirty="0" smtClean="0">
                <a:solidFill>
                  <a:schemeClr val="tx1"/>
                </a:solidFill>
              </a:rPr>
              <a:t>Create the audit form</a:t>
            </a:r>
          </a:p>
          <a:p>
            <a:r>
              <a:rPr lang="en-US" dirty="0" smtClean="0">
                <a:solidFill>
                  <a:schemeClr val="tx1"/>
                </a:solidFill>
              </a:rPr>
              <a:t>Conduct the audit</a:t>
            </a:r>
          </a:p>
          <a:p>
            <a:r>
              <a:rPr lang="en-US" dirty="0" smtClean="0">
                <a:solidFill>
                  <a:schemeClr val="tx1"/>
                </a:solidFill>
              </a:rPr>
              <a:t>Document</a:t>
            </a:r>
          </a:p>
          <a:p>
            <a:r>
              <a:rPr lang="en-US" dirty="0">
                <a:solidFill>
                  <a:schemeClr val="tx1"/>
                </a:solidFill>
              </a:rPr>
              <a:t>Communicate to management and medical staff</a:t>
            </a:r>
          </a:p>
          <a:p>
            <a:endParaRPr lang="en-US" dirty="0">
              <a:solidFill>
                <a:schemeClr val="tx1"/>
              </a:solidFill>
            </a:endParaRPr>
          </a:p>
        </p:txBody>
      </p:sp>
    </p:spTree>
    <p:extLst>
      <p:ext uri="{BB962C8B-B14F-4D97-AF65-F5344CB8AC3E}">
        <p14:creationId xmlns:p14="http://schemas.microsoft.com/office/powerpoint/2010/main" val="6917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rPr>
              <a:t>What does the physician do?</a:t>
            </a:r>
            <a:endParaRPr lang="en-US" b="1" dirty="0">
              <a:solidFill>
                <a:schemeClr val="tx1"/>
              </a:solidFill>
            </a:endParaRPr>
          </a:p>
        </p:txBody>
      </p:sp>
      <p:sp>
        <p:nvSpPr>
          <p:cNvPr id="3" name="Content Placeholder 2"/>
          <p:cNvSpPr>
            <a:spLocks noGrp="1"/>
          </p:cNvSpPr>
          <p:nvPr>
            <p:ph idx="1"/>
          </p:nvPr>
        </p:nvSpPr>
        <p:spPr/>
        <p:txBody>
          <a:bodyPr>
            <a:normAutofit/>
          </a:bodyPr>
          <a:lstStyle/>
          <a:p>
            <a:r>
              <a:rPr lang="en-US" sz="4000" dirty="0" smtClean="0">
                <a:solidFill>
                  <a:schemeClr val="tx1"/>
                </a:solidFill>
              </a:rPr>
              <a:t>Tour</a:t>
            </a:r>
          </a:p>
          <a:p>
            <a:r>
              <a:rPr lang="en-US" sz="4000" dirty="0" smtClean="0">
                <a:solidFill>
                  <a:schemeClr val="tx1"/>
                </a:solidFill>
              </a:rPr>
              <a:t>Complete the Walkthrough Assessment</a:t>
            </a:r>
          </a:p>
          <a:p>
            <a:r>
              <a:rPr lang="en-US" sz="4000" dirty="0" smtClean="0">
                <a:solidFill>
                  <a:schemeClr val="tx1"/>
                </a:solidFill>
              </a:rPr>
              <a:t>Sign protocols</a:t>
            </a:r>
          </a:p>
          <a:p>
            <a:r>
              <a:rPr lang="en-US" sz="4000" dirty="0" smtClean="0">
                <a:solidFill>
                  <a:schemeClr val="tx1"/>
                </a:solidFill>
              </a:rPr>
              <a:t>Identify special hazards and protocols</a:t>
            </a:r>
          </a:p>
          <a:p>
            <a:r>
              <a:rPr lang="en-US" sz="4000" dirty="0" smtClean="0">
                <a:solidFill>
                  <a:schemeClr val="tx1"/>
                </a:solidFill>
              </a:rPr>
              <a:t>Audit documentation</a:t>
            </a:r>
          </a:p>
          <a:p>
            <a:r>
              <a:rPr lang="en-US" sz="4000" dirty="0" smtClean="0">
                <a:solidFill>
                  <a:schemeClr val="tx1"/>
                </a:solidFill>
              </a:rPr>
              <a:t>Be a resource to the company nurse</a:t>
            </a:r>
          </a:p>
          <a:p>
            <a:endParaRPr lang="en-US" sz="4000" dirty="0">
              <a:solidFill>
                <a:srgbClr val="0070C0"/>
              </a:solidFill>
            </a:endParaRPr>
          </a:p>
        </p:txBody>
      </p:sp>
    </p:spTree>
    <p:extLst>
      <p:ext uri="{BB962C8B-B14F-4D97-AF65-F5344CB8AC3E}">
        <p14:creationId xmlns:p14="http://schemas.microsoft.com/office/powerpoint/2010/main" val="3914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2"/>
          <p:cNvSpPr txBox="1">
            <a:spLocks/>
          </p:cNvSpPr>
          <p:nvPr/>
        </p:nvSpPr>
        <p:spPr bwMode="auto">
          <a:xfrm>
            <a:off x="1981200" y="1600201"/>
            <a:ext cx="8229600" cy="4525963"/>
          </a:xfrm>
          <a:prstGeom prst="rect">
            <a:avLst/>
          </a:prstGeom>
          <a:noFill/>
          <a:ln w="9525">
            <a:noFill/>
            <a:miter lim="800000"/>
            <a:headEnd/>
            <a:tailEnd/>
          </a:ln>
        </p:spPr>
        <p:txBody>
          <a:bodyPr/>
          <a:lstStyle/>
          <a:p>
            <a:pPr eaLnBrk="0" hangingPunct="0">
              <a:spcBef>
                <a:spcPct val="20000"/>
              </a:spcBef>
              <a:defRPr/>
            </a:pPr>
            <a:endParaRPr lang="en-US" sz="2400" kern="0" dirty="0">
              <a:latin typeface="Verdana" pitchFamily="34" charset="0"/>
            </a:endParaRPr>
          </a:p>
        </p:txBody>
      </p:sp>
      <p:sp>
        <p:nvSpPr>
          <p:cNvPr id="2" name="Title 1"/>
          <p:cNvSpPr>
            <a:spLocks noGrp="1"/>
          </p:cNvSpPr>
          <p:nvPr>
            <p:ph type="title"/>
          </p:nvPr>
        </p:nvSpPr>
        <p:spPr/>
        <p:txBody>
          <a:bodyPr>
            <a:normAutofit/>
          </a:bodyPr>
          <a:lstStyle/>
          <a:p>
            <a:r>
              <a:rPr lang="en-US" sz="4800" dirty="0" smtClean="0"/>
              <a:t>Main ways to identify hazards</a:t>
            </a:r>
            <a:endParaRPr lang="en-US" sz="4800" dirty="0"/>
          </a:p>
        </p:txBody>
      </p:sp>
      <p:sp>
        <p:nvSpPr>
          <p:cNvPr id="3" name="Content Placeholder 2"/>
          <p:cNvSpPr>
            <a:spLocks noGrp="1"/>
          </p:cNvSpPr>
          <p:nvPr>
            <p:ph idx="1"/>
          </p:nvPr>
        </p:nvSpPr>
        <p:spPr>
          <a:xfrm>
            <a:off x="953386" y="1600201"/>
            <a:ext cx="10515600" cy="4351338"/>
          </a:xfrm>
        </p:spPr>
        <p:txBody>
          <a:bodyPr>
            <a:normAutofit/>
          </a:bodyPr>
          <a:lstStyle/>
          <a:p>
            <a:pPr>
              <a:spcBef>
                <a:spcPct val="20000"/>
              </a:spcBef>
              <a:buSzPct val="130000"/>
              <a:buFont typeface="Arial" charset="0"/>
              <a:buChar char="•"/>
            </a:pPr>
            <a:r>
              <a:rPr lang="en-US" altLang="en-US" sz="3600" dirty="0" smtClean="0">
                <a:latin typeface="Verdana" charset="0"/>
              </a:rPr>
              <a:t>Walk through surveys</a:t>
            </a:r>
          </a:p>
          <a:p>
            <a:pPr>
              <a:spcBef>
                <a:spcPct val="20000"/>
              </a:spcBef>
              <a:buSzPct val="130000"/>
              <a:buFont typeface="Arial" charset="0"/>
              <a:buChar char="•"/>
            </a:pPr>
            <a:r>
              <a:rPr lang="en-US" altLang="en-US" sz="3600" dirty="0">
                <a:latin typeface="Verdana" charset="0"/>
              </a:rPr>
              <a:t>I</a:t>
            </a:r>
            <a:r>
              <a:rPr lang="en-US" altLang="en-US" sz="3600" dirty="0" smtClean="0">
                <a:latin typeface="Verdana" charset="0"/>
              </a:rPr>
              <a:t>nspection checklists</a:t>
            </a:r>
          </a:p>
          <a:p>
            <a:pPr>
              <a:spcBef>
                <a:spcPct val="20000"/>
              </a:spcBef>
              <a:buSzPct val="130000"/>
              <a:buFont typeface="Arial" charset="0"/>
              <a:buChar char="•"/>
            </a:pPr>
            <a:r>
              <a:rPr lang="en-US" altLang="en-US" sz="3600" dirty="0" smtClean="0">
                <a:latin typeface="Verdana" charset="0"/>
              </a:rPr>
              <a:t>Past records</a:t>
            </a:r>
          </a:p>
          <a:p>
            <a:pPr>
              <a:spcBef>
                <a:spcPct val="20000"/>
              </a:spcBef>
              <a:buSzPct val="130000"/>
              <a:buFont typeface="Arial" charset="0"/>
              <a:buChar char="•"/>
            </a:pPr>
            <a:r>
              <a:rPr lang="en-US" altLang="en-US" sz="3600" dirty="0" smtClean="0">
                <a:latin typeface="Verdana" charset="0"/>
              </a:rPr>
              <a:t>Accident investigations</a:t>
            </a:r>
          </a:p>
          <a:p>
            <a:pPr>
              <a:spcBef>
                <a:spcPct val="20000"/>
              </a:spcBef>
              <a:buSzPct val="130000"/>
              <a:buFont typeface="Arial" charset="0"/>
              <a:buChar char="•"/>
            </a:pPr>
            <a:r>
              <a:rPr lang="en-US" altLang="en-US" sz="3600" dirty="0" smtClean="0">
                <a:latin typeface="Verdana" charset="0"/>
              </a:rPr>
              <a:t>Consultation</a:t>
            </a:r>
          </a:p>
          <a:p>
            <a:pPr>
              <a:spcBef>
                <a:spcPct val="20000"/>
              </a:spcBef>
              <a:buSzPct val="130000"/>
              <a:buFont typeface="Arial" charset="0"/>
              <a:buChar char="•"/>
            </a:pPr>
            <a:r>
              <a:rPr lang="en-US" altLang="en-US" sz="3600" dirty="0" smtClean="0">
                <a:latin typeface="Verdana" charset="0"/>
              </a:rPr>
              <a:t>Documentation</a:t>
            </a:r>
            <a:endParaRPr lang="en-US" altLang="en-US" sz="3600" dirty="0">
              <a:latin typeface="Verdana"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p>
        </p:txBody>
      </p:sp>
    </p:spTree>
    <p:extLst>
      <p:ext uri="{BB962C8B-B14F-4D97-AF65-F5344CB8AC3E}">
        <p14:creationId xmlns:p14="http://schemas.microsoft.com/office/powerpoint/2010/main" val="460674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Objectives</a:t>
            </a:r>
            <a:endParaRPr lang="en-US" sz="4800" dirty="0"/>
          </a:p>
        </p:txBody>
      </p:sp>
      <p:sp>
        <p:nvSpPr>
          <p:cNvPr id="3" name="Content Placeholder 2"/>
          <p:cNvSpPr>
            <a:spLocks noGrp="1"/>
          </p:cNvSpPr>
          <p:nvPr>
            <p:ph idx="1"/>
          </p:nvPr>
        </p:nvSpPr>
        <p:spPr/>
        <p:txBody>
          <a:bodyPr>
            <a:normAutofit/>
          </a:bodyPr>
          <a:lstStyle/>
          <a:p>
            <a:r>
              <a:rPr lang="en-US" sz="3600" b="1" dirty="0" smtClean="0"/>
              <a:t>By the end of this session, you will:</a:t>
            </a:r>
            <a:endParaRPr lang="en-US" sz="3600" dirty="0" smtClean="0"/>
          </a:p>
          <a:p>
            <a:pPr lvl="1">
              <a:buNone/>
            </a:pPr>
            <a:r>
              <a:rPr lang="en-US" b="1" dirty="0" smtClean="0"/>
              <a:t> </a:t>
            </a:r>
            <a:endParaRPr lang="en-US" sz="2800" dirty="0" smtClean="0"/>
          </a:p>
          <a:p>
            <a:pPr lvl="1">
              <a:lnSpc>
                <a:spcPct val="120000"/>
              </a:lnSpc>
            </a:pPr>
            <a:r>
              <a:rPr lang="en-US" sz="3600" u="sng" dirty="0" smtClean="0"/>
              <a:t>Identify and recognize </a:t>
            </a:r>
            <a:r>
              <a:rPr lang="en-US" sz="3600" dirty="0" smtClean="0"/>
              <a:t>the exposures and hazards linked to work-related illnesses and injuries.</a:t>
            </a:r>
          </a:p>
          <a:p>
            <a:pPr lvl="1">
              <a:lnSpc>
                <a:spcPct val="120000"/>
              </a:lnSpc>
            </a:pPr>
            <a:r>
              <a:rPr lang="en-US" sz="3600" u="sng" dirty="0" smtClean="0"/>
              <a:t>Develop solutions and strategies </a:t>
            </a:r>
            <a:r>
              <a:rPr lang="en-US" sz="3600" dirty="0" smtClean="0"/>
              <a:t>to address these identified hazards.</a:t>
            </a:r>
          </a:p>
          <a:p>
            <a:endParaRPr lang="en-US" dirty="0"/>
          </a:p>
        </p:txBody>
      </p:sp>
    </p:spTree>
    <p:extLst>
      <p:ext uri="{BB962C8B-B14F-4D97-AF65-F5344CB8AC3E}">
        <p14:creationId xmlns:p14="http://schemas.microsoft.com/office/powerpoint/2010/main" val="1516297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225"/>
            <a:ext cx="10515600" cy="1325563"/>
          </a:xfrm>
        </p:spPr>
        <p:txBody>
          <a:bodyPr>
            <a:normAutofit/>
          </a:bodyPr>
          <a:lstStyle/>
          <a:p>
            <a:r>
              <a:rPr lang="en-US" sz="4800" dirty="0" smtClean="0"/>
              <a:t>What do I need to know and ask?</a:t>
            </a:r>
            <a:endParaRPr lang="en-US" sz="4800" dirty="0"/>
          </a:p>
        </p:txBody>
      </p:sp>
      <p:sp>
        <p:nvSpPr>
          <p:cNvPr id="3" name="Content Placeholder 2"/>
          <p:cNvSpPr>
            <a:spLocks noGrp="1"/>
          </p:cNvSpPr>
          <p:nvPr>
            <p:ph idx="1"/>
          </p:nvPr>
        </p:nvSpPr>
        <p:spPr>
          <a:xfrm>
            <a:off x="979100" y="1740936"/>
            <a:ext cx="10233800" cy="4351338"/>
          </a:xfrm>
        </p:spPr>
        <p:txBody>
          <a:bodyPr>
            <a:normAutofit lnSpcReduction="10000"/>
          </a:bodyPr>
          <a:lstStyle/>
          <a:p>
            <a:pPr>
              <a:spcBef>
                <a:spcPct val="20000"/>
              </a:spcBef>
              <a:buSzPct val="130000"/>
              <a:buFont typeface="Arial" pitchFamily="34" charset="0"/>
              <a:buChar char="•"/>
              <a:defRPr/>
            </a:pPr>
            <a:r>
              <a:rPr lang="en-US" kern="0" dirty="0" smtClean="0">
                <a:latin typeface="Verdana" pitchFamily="34" charset="0"/>
              </a:rPr>
              <a:t> </a:t>
            </a:r>
            <a:r>
              <a:rPr lang="en-US" sz="3600" kern="0" dirty="0" smtClean="0">
                <a:latin typeface="Verdana" pitchFamily="34" charset="0"/>
              </a:rPr>
              <a:t>What </a:t>
            </a:r>
            <a:r>
              <a:rPr lang="en-US" sz="3600" kern="0" dirty="0">
                <a:latin typeface="Verdana" pitchFamily="34" charset="0"/>
              </a:rPr>
              <a:t>is a hazard?</a:t>
            </a:r>
          </a:p>
          <a:p>
            <a:pPr>
              <a:spcBef>
                <a:spcPct val="20000"/>
              </a:spcBef>
              <a:buSzPct val="130000"/>
              <a:buFont typeface="Arial" pitchFamily="34" charset="0"/>
              <a:buChar char="•"/>
              <a:defRPr/>
            </a:pPr>
            <a:r>
              <a:rPr lang="en-US" sz="3600" kern="0" dirty="0">
                <a:latin typeface="Verdana" pitchFamily="34" charset="0"/>
              </a:rPr>
              <a:t> What should I look for?</a:t>
            </a:r>
          </a:p>
          <a:p>
            <a:pPr>
              <a:spcBef>
                <a:spcPct val="20000"/>
              </a:spcBef>
              <a:buSzPct val="130000"/>
              <a:buFont typeface="Arial" pitchFamily="34" charset="0"/>
              <a:buChar char="•"/>
              <a:defRPr/>
            </a:pPr>
            <a:r>
              <a:rPr lang="en-US" sz="3600" kern="0" dirty="0">
                <a:latin typeface="Verdana" pitchFamily="34" charset="0"/>
              </a:rPr>
              <a:t> How do I perform the inspection?</a:t>
            </a:r>
          </a:p>
          <a:p>
            <a:pPr>
              <a:spcBef>
                <a:spcPct val="20000"/>
              </a:spcBef>
              <a:buSzPct val="130000"/>
              <a:buFont typeface="Arial" pitchFamily="34" charset="0"/>
              <a:buChar char="•"/>
              <a:defRPr/>
            </a:pPr>
            <a:r>
              <a:rPr lang="en-US" sz="3600" kern="0" dirty="0">
                <a:latin typeface="Verdana" pitchFamily="34" charset="0"/>
              </a:rPr>
              <a:t> How do I document the inspection?</a:t>
            </a:r>
          </a:p>
          <a:p>
            <a:pPr>
              <a:spcBef>
                <a:spcPct val="20000"/>
              </a:spcBef>
              <a:buSzPct val="130000"/>
              <a:buFont typeface="Arial" pitchFamily="34" charset="0"/>
              <a:buChar char="•"/>
              <a:defRPr/>
            </a:pPr>
            <a:r>
              <a:rPr lang="en-US" sz="3600" kern="0" dirty="0">
                <a:latin typeface="Verdana" pitchFamily="34" charset="0"/>
              </a:rPr>
              <a:t> How do I evaluate the hazards?</a:t>
            </a:r>
          </a:p>
          <a:p>
            <a:pPr>
              <a:spcBef>
                <a:spcPct val="20000"/>
              </a:spcBef>
              <a:buSzPct val="130000"/>
              <a:buFont typeface="Arial" pitchFamily="34" charset="0"/>
              <a:buChar char="•"/>
              <a:defRPr/>
            </a:pPr>
            <a:r>
              <a:rPr lang="en-US" sz="3600" kern="0" dirty="0">
                <a:latin typeface="Verdana" pitchFamily="34" charset="0"/>
              </a:rPr>
              <a:t> What type of control </a:t>
            </a:r>
            <a:r>
              <a:rPr lang="en-US" sz="3600" kern="0" dirty="0" smtClean="0">
                <a:latin typeface="Verdana" pitchFamily="34" charset="0"/>
              </a:rPr>
              <a:t>measure(s</a:t>
            </a:r>
            <a:r>
              <a:rPr lang="en-US" sz="3600" kern="0" dirty="0">
                <a:latin typeface="Verdana" pitchFamily="34" charset="0"/>
              </a:rPr>
              <a:t>)</a:t>
            </a:r>
            <a:r>
              <a:rPr lang="en-US" sz="3600" kern="0" dirty="0" smtClean="0">
                <a:latin typeface="Verdana" pitchFamily="34" charset="0"/>
              </a:rPr>
              <a:t> </a:t>
            </a:r>
            <a:r>
              <a:rPr lang="en-US" sz="3600" kern="0" dirty="0">
                <a:latin typeface="Verdana" pitchFamily="34" charset="0"/>
              </a:rPr>
              <a:t>should I </a:t>
            </a:r>
            <a:r>
              <a:rPr lang="en-US" sz="3600" kern="0" dirty="0" smtClean="0">
                <a:latin typeface="Verdana" pitchFamily="34" charset="0"/>
              </a:rPr>
              <a:t>   use</a:t>
            </a:r>
            <a:r>
              <a:rPr lang="en-US" sz="3600" kern="0" dirty="0">
                <a:latin typeface="Verdana" pitchFamily="34" charset="0"/>
              </a:rPr>
              <a:t>?</a:t>
            </a:r>
          </a:p>
          <a:p>
            <a:pPr>
              <a:spcBef>
                <a:spcPct val="20000"/>
              </a:spcBef>
              <a:buSzPct val="130000"/>
              <a:buFont typeface="Arial" pitchFamily="34" charset="0"/>
              <a:buChar char="•"/>
              <a:defRPr/>
            </a:pPr>
            <a:r>
              <a:rPr lang="en-US" sz="3600" kern="0" dirty="0">
                <a:latin typeface="Verdana" pitchFamily="34" charset="0"/>
              </a:rPr>
              <a:t> What standards do I reference</a:t>
            </a:r>
            <a:r>
              <a:rPr lang="en-US" sz="3600" kern="0" dirty="0" smtClean="0">
                <a:latin typeface="Verdana" pitchFamily="34" charset="0"/>
              </a:rPr>
              <a:t>?</a:t>
            </a:r>
            <a:endParaRPr lang="en-US" sz="3600" kern="0" dirty="0">
              <a:latin typeface="Verdana" pitchFamily="34" charset="0"/>
            </a:endParaRPr>
          </a:p>
        </p:txBody>
      </p:sp>
    </p:spTree>
    <p:extLst>
      <p:ext uri="{BB962C8B-B14F-4D97-AF65-F5344CB8AC3E}">
        <p14:creationId xmlns:p14="http://schemas.microsoft.com/office/powerpoint/2010/main" val="2070965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smtClean="0"/>
              <a:t>Job Hazard Analysis (JHA)</a:t>
            </a:r>
            <a:endParaRPr lang="en-US" sz="4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49" y="1429543"/>
            <a:ext cx="6911975" cy="5183981"/>
          </a:xfrm>
          <a:prstGeom prst="rect">
            <a:avLst/>
          </a:prstGeom>
        </p:spPr>
      </p:pic>
    </p:spTree>
    <p:extLst>
      <p:ext uri="{BB962C8B-B14F-4D97-AF65-F5344CB8AC3E}">
        <p14:creationId xmlns:p14="http://schemas.microsoft.com/office/powerpoint/2010/main" val="78125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conduct an inspection?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787" y="2096294"/>
            <a:ext cx="9525000" cy="3810000"/>
          </a:xfrm>
        </p:spPr>
      </p:pic>
    </p:spTree>
    <p:extLst>
      <p:ext uri="{BB962C8B-B14F-4D97-AF65-F5344CB8AC3E}">
        <p14:creationId xmlns:p14="http://schemas.microsoft.com/office/powerpoint/2010/main" val="196026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19"/>
          <p:cNvSpPr>
            <a:spLocks noChangeArrowheads="1"/>
          </p:cNvSpPr>
          <p:nvPr/>
        </p:nvSpPr>
        <p:spPr bwMode="auto">
          <a:xfrm>
            <a:off x="9067800" y="60198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dirty="0">
                <a:solidFill>
                  <a:schemeClr val="bg1"/>
                </a:solidFill>
                <a:latin typeface="Verdana" charset="0"/>
              </a:rPr>
              <a:t> </a:t>
            </a:r>
          </a:p>
        </p:txBody>
      </p:sp>
      <p:sp>
        <p:nvSpPr>
          <p:cNvPr id="23558" name="Rectangle 7"/>
          <p:cNvSpPr>
            <a:spLocks noChangeArrowheads="1"/>
          </p:cNvSpPr>
          <p:nvPr/>
        </p:nvSpPr>
        <p:spPr bwMode="auto">
          <a:xfrm>
            <a:off x="2209800" y="1371601"/>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400"/>
          </a:p>
        </p:txBody>
      </p:sp>
      <p:sp>
        <p:nvSpPr>
          <p:cNvPr id="23559" name="Rectangle 8"/>
          <p:cNvSpPr>
            <a:spLocks noChangeArrowheads="1"/>
          </p:cNvSpPr>
          <p:nvPr/>
        </p:nvSpPr>
        <p:spPr bwMode="auto">
          <a:xfrm>
            <a:off x="3886200" y="121920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400"/>
          </a:p>
        </p:txBody>
      </p:sp>
      <p:sp>
        <p:nvSpPr>
          <p:cNvPr id="12" name="Content Placeholder 12"/>
          <p:cNvSpPr txBox="1">
            <a:spLocks/>
          </p:cNvSpPr>
          <p:nvPr/>
        </p:nvSpPr>
        <p:spPr bwMode="auto">
          <a:xfrm>
            <a:off x="1981200" y="1600201"/>
            <a:ext cx="8229600" cy="4525963"/>
          </a:xfrm>
          <a:prstGeom prst="rect">
            <a:avLst/>
          </a:prstGeom>
          <a:noFill/>
          <a:ln w="9525">
            <a:noFill/>
            <a:miter lim="800000"/>
            <a:headEnd/>
            <a:tailEnd/>
          </a:ln>
        </p:spPr>
        <p:txBody>
          <a:bodyPr/>
          <a:lstStyle/>
          <a:p>
            <a:pPr eaLnBrk="0" hangingPunct="0">
              <a:spcBef>
                <a:spcPct val="20000"/>
              </a:spcBef>
              <a:defRPr/>
            </a:pPr>
            <a:endParaRPr lang="en-US" sz="2400" kern="0" dirty="0">
              <a:latin typeface="Verdana" pitchFamily="34" charset="0"/>
            </a:endParaRPr>
          </a:p>
        </p:txBody>
      </p:sp>
      <p:sp>
        <p:nvSpPr>
          <p:cNvPr id="2" name="Title 1"/>
          <p:cNvSpPr>
            <a:spLocks noGrp="1"/>
          </p:cNvSpPr>
          <p:nvPr>
            <p:ph type="title"/>
          </p:nvPr>
        </p:nvSpPr>
        <p:spPr/>
        <p:txBody>
          <a:bodyPr>
            <a:normAutofit/>
          </a:bodyPr>
          <a:lstStyle/>
          <a:p>
            <a:r>
              <a:rPr lang="en-US" dirty="0" smtClean="0"/>
              <a:t>Tips: Look for poor work practices</a:t>
            </a:r>
            <a:endParaRPr lang="en-US" dirty="0"/>
          </a:p>
        </p:txBody>
      </p:sp>
      <p:sp>
        <p:nvSpPr>
          <p:cNvPr id="3" name="Content Placeholder 2"/>
          <p:cNvSpPr>
            <a:spLocks noGrp="1"/>
          </p:cNvSpPr>
          <p:nvPr>
            <p:ph idx="1"/>
          </p:nvPr>
        </p:nvSpPr>
        <p:spPr>
          <a:xfrm>
            <a:off x="1120000" y="1600200"/>
            <a:ext cx="10233800" cy="4800599"/>
          </a:xfrm>
        </p:spPr>
        <p:txBody>
          <a:bodyPr>
            <a:normAutofit/>
          </a:bodyPr>
          <a:lstStyle/>
          <a:p>
            <a:pPr lvl="1"/>
            <a:r>
              <a:rPr lang="en-US" dirty="0" smtClean="0"/>
              <a:t>Using machinery or tools without authority, training or controls.</a:t>
            </a:r>
          </a:p>
          <a:p>
            <a:pPr lvl="1"/>
            <a:r>
              <a:rPr lang="en-US" dirty="0" smtClean="0"/>
              <a:t>Operating at unsafe speeds.</a:t>
            </a:r>
          </a:p>
          <a:p>
            <a:pPr lvl="1"/>
            <a:r>
              <a:rPr lang="en-US" dirty="0" smtClean="0"/>
              <a:t>Removing or bypassing guards.</a:t>
            </a:r>
          </a:p>
          <a:p>
            <a:pPr lvl="1"/>
            <a:r>
              <a:rPr lang="en-US" dirty="0" smtClean="0"/>
              <a:t>Using defective tools or equipment, or using unsafely.</a:t>
            </a:r>
          </a:p>
          <a:p>
            <a:pPr lvl="1"/>
            <a:r>
              <a:rPr lang="en-US" dirty="0" smtClean="0"/>
              <a:t>Using body instead of tools or ergonomic aids.</a:t>
            </a:r>
          </a:p>
          <a:p>
            <a:pPr lvl="1"/>
            <a:r>
              <a:rPr lang="en-US" dirty="0" smtClean="0"/>
              <a:t>Overloading, crowding or failing to balance materials .</a:t>
            </a:r>
          </a:p>
          <a:p>
            <a:pPr lvl="1"/>
            <a:r>
              <a:rPr lang="en-US" dirty="0" smtClean="0"/>
              <a:t>Repairing or maintaining equipment that is in motion, under pressure, or electrically charged.</a:t>
            </a:r>
          </a:p>
          <a:p>
            <a:pPr lvl="1"/>
            <a:r>
              <a:rPr lang="en-US" dirty="0" smtClean="0"/>
              <a:t>Falling to use, maintain or use properly PPE or other safety devices.</a:t>
            </a:r>
          </a:p>
          <a:p>
            <a:pPr lvl="1"/>
            <a:r>
              <a:rPr lang="en-US" dirty="0" smtClean="0"/>
              <a:t>Creating unsafe, unsanitary or unhealthy conditions </a:t>
            </a:r>
          </a:p>
          <a:p>
            <a:pPr lvl="1"/>
            <a:r>
              <a:rPr lang="en-US" dirty="0" smtClean="0"/>
              <a:t>Standing or working under suspended loads, scaffolds, shafts or open hatches.</a:t>
            </a:r>
          </a:p>
        </p:txBody>
      </p:sp>
    </p:spTree>
    <p:extLst>
      <p:ext uri="{BB962C8B-B14F-4D97-AF65-F5344CB8AC3E}">
        <p14:creationId xmlns:p14="http://schemas.microsoft.com/office/powerpoint/2010/main" val="1342603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kern="0" dirty="0">
                <a:latin typeface="Verdana" pitchFamily="34" charset="0"/>
              </a:rPr>
              <a:t>What to Look for</a:t>
            </a:r>
          </a:p>
        </p:txBody>
      </p:sp>
      <p:sp>
        <p:nvSpPr>
          <p:cNvPr id="3" name="Content Placeholder 2"/>
          <p:cNvSpPr>
            <a:spLocks noGrp="1"/>
          </p:cNvSpPr>
          <p:nvPr>
            <p:ph idx="1"/>
          </p:nvPr>
        </p:nvSpPr>
        <p:spPr/>
        <p:txBody>
          <a:bodyPr/>
          <a:lstStyle/>
          <a:p>
            <a:pPr>
              <a:defRPr/>
            </a:pPr>
            <a:r>
              <a:rPr lang="en-US" u="sng" kern="0" dirty="0">
                <a:latin typeface="Verdana" pitchFamily="34" charset="0"/>
              </a:rPr>
              <a:t>High Hazard Areas</a:t>
            </a:r>
            <a:r>
              <a:rPr lang="en-US" kern="0" dirty="0">
                <a:latin typeface="Verdana" pitchFamily="34" charset="0"/>
              </a:rPr>
              <a:t>: Equipment and operations </a:t>
            </a:r>
          </a:p>
          <a:p>
            <a:pPr>
              <a:defRPr/>
            </a:pPr>
            <a:r>
              <a:rPr lang="en-US" kern="0" dirty="0">
                <a:latin typeface="Verdana" pitchFamily="34" charset="0"/>
              </a:rPr>
              <a:t>that involve </a:t>
            </a:r>
            <a:r>
              <a:rPr lang="en-US" i="1" kern="0" dirty="0">
                <a:latin typeface="Verdana" pitchFamily="34" charset="0"/>
              </a:rPr>
              <a:t>energy transfer </a:t>
            </a:r>
            <a:r>
              <a:rPr lang="en-US" kern="0" dirty="0">
                <a:latin typeface="Verdana" pitchFamily="34" charset="0"/>
              </a:rPr>
              <a:t>including: chemical, mechanical, pneumatic, physical, electrical, gravitational, etc. (unsafe conditions)</a:t>
            </a:r>
          </a:p>
          <a:p>
            <a:pPr>
              <a:spcBef>
                <a:spcPct val="20000"/>
              </a:spcBef>
              <a:buFont typeface="Wingdings" pitchFamily="2" charset="2"/>
              <a:buNone/>
              <a:defRPr/>
            </a:pPr>
            <a:endParaRPr lang="en-US" sz="4000" b="1" kern="0" dirty="0">
              <a:latin typeface="Verdana" pitchFamily="34" charset="0"/>
            </a:endParaRPr>
          </a:p>
          <a:p>
            <a:pPr>
              <a:defRPr/>
            </a:pPr>
            <a:r>
              <a:rPr lang="en-US" u="sng" kern="0" dirty="0">
                <a:latin typeface="Verdana" pitchFamily="34" charset="0"/>
              </a:rPr>
              <a:t>Procedures and behaviors, including</a:t>
            </a:r>
            <a:r>
              <a:rPr lang="en-US" kern="0" dirty="0">
                <a:latin typeface="Verdana" pitchFamily="34" charset="0"/>
              </a:rPr>
              <a:t>: Use of protective equipment, safe operating speeds, following proper procedures, horseplay, </a:t>
            </a:r>
            <a:r>
              <a:rPr lang="en-US" kern="0" dirty="0" smtClean="0">
                <a:latin typeface="Verdana" pitchFamily="34" charset="0"/>
              </a:rPr>
              <a:t>inattentive </a:t>
            </a:r>
            <a:r>
              <a:rPr lang="en-US" kern="0" dirty="0">
                <a:latin typeface="Verdana" pitchFamily="34" charset="0"/>
              </a:rPr>
              <a:t>behavior, etc. (unsafe acts)</a:t>
            </a:r>
            <a:endParaRPr lang="en-US" dirty="0"/>
          </a:p>
        </p:txBody>
      </p:sp>
    </p:spTree>
    <p:extLst>
      <p:ext uri="{BB962C8B-B14F-4D97-AF65-F5344CB8AC3E}">
        <p14:creationId xmlns:p14="http://schemas.microsoft.com/office/powerpoint/2010/main" val="662940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p:txBody>
          <a:bodyPr>
            <a:normAutofit/>
          </a:bodyPr>
          <a:lstStyle/>
          <a:p>
            <a:r>
              <a:rPr lang="en-US" sz="3600" dirty="0" smtClean="0"/>
              <a:t>Hazard mapping</a:t>
            </a:r>
          </a:p>
          <a:p>
            <a:r>
              <a:rPr lang="en-US" sz="3600" dirty="0" smtClean="0"/>
              <a:t>Job hazard analysis</a:t>
            </a:r>
          </a:p>
          <a:p>
            <a:r>
              <a:rPr lang="en-US" sz="3600" dirty="0" smtClean="0"/>
              <a:t>Inspection checklists</a:t>
            </a:r>
          </a:p>
          <a:p>
            <a:r>
              <a:rPr lang="en-US" sz="3600" dirty="0" smtClean="0"/>
              <a:t>Reviewing injury and illness reports</a:t>
            </a:r>
          </a:p>
          <a:p>
            <a:r>
              <a:rPr lang="en-US" sz="3600" dirty="0" smtClean="0"/>
              <a:t>Safety committee reports</a:t>
            </a:r>
          </a:p>
          <a:p>
            <a:r>
              <a:rPr lang="en-US" sz="3600" dirty="0" smtClean="0"/>
              <a:t>Interviews</a:t>
            </a:r>
            <a:endParaRPr lang="en-US" sz="3600" dirty="0"/>
          </a:p>
        </p:txBody>
      </p:sp>
    </p:spTree>
    <p:extLst>
      <p:ext uri="{BB962C8B-B14F-4D97-AF65-F5344CB8AC3E}">
        <p14:creationId xmlns:p14="http://schemas.microsoft.com/office/powerpoint/2010/main" val="80200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Inspection checklist (many examples)</a:t>
            </a:r>
            <a:endParaRPr lang="en-US" dirty="0"/>
          </a:p>
        </p:txBody>
      </p:sp>
      <p:sp>
        <p:nvSpPr>
          <p:cNvPr id="3" name="Content Placeholder 2"/>
          <p:cNvSpPr>
            <a:spLocks noGrp="1"/>
          </p:cNvSpPr>
          <p:nvPr>
            <p:ph idx="1"/>
          </p:nvPr>
        </p:nvSpPr>
        <p:spPr/>
        <p:txBody>
          <a:bodyPr>
            <a:normAutofit/>
          </a:bodyPr>
          <a:lstStyle/>
          <a:p>
            <a:r>
              <a:rPr lang="en-US" sz="3600" dirty="0" smtClean="0"/>
              <a:t>Ergonomics: computer workstations</a:t>
            </a:r>
          </a:p>
          <a:p>
            <a:r>
              <a:rPr lang="en-US" sz="3600" dirty="0" smtClean="0"/>
              <a:t>Environmental controls</a:t>
            </a:r>
          </a:p>
          <a:p>
            <a:r>
              <a:rPr lang="en-US" sz="3600" dirty="0" smtClean="0"/>
              <a:t>Infection controls</a:t>
            </a:r>
          </a:p>
          <a:p>
            <a:r>
              <a:rPr lang="en-US" sz="3600" dirty="0" smtClean="0"/>
              <a:t>General manufacturing</a:t>
            </a:r>
            <a:endParaRPr lang="en-US" sz="3600" dirty="0"/>
          </a:p>
        </p:txBody>
      </p:sp>
    </p:spTree>
    <p:extLst>
      <p:ext uri="{BB962C8B-B14F-4D97-AF65-F5344CB8AC3E}">
        <p14:creationId xmlns:p14="http://schemas.microsoft.com/office/powerpoint/2010/main" val="1035375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629" y="372860"/>
            <a:ext cx="9708696" cy="6259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1743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Inspection Report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2892"/>
          <a:stretch/>
        </p:blipFill>
        <p:spPr>
          <a:xfrm>
            <a:off x="2198697" y="1690688"/>
            <a:ext cx="7126237" cy="4757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436914" y="6448607"/>
            <a:ext cx="8649804" cy="307777"/>
          </a:xfrm>
          <a:prstGeom prst="rect">
            <a:avLst/>
          </a:prstGeom>
          <a:noFill/>
        </p:spPr>
        <p:txBody>
          <a:bodyPr wrap="none" rtlCol="0">
            <a:spAutoFit/>
          </a:bodyPr>
          <a:lstStyle/>
          <a:p>
            <a:r>
              <a:rPr lang="en-US" sz="1400" dirty="0" smtClean="0"/>
              <a:t>Source: </a:t>
            </a:r>
            <a:r>
              <a:rPr lang="en-US" sz="1400" dirty="0" err="1" smtClean="0"/>
              <a:t>WorkSafe</a:t>
            </a:r>
            <a:r>
              <a:rPr lang="en-US" sz="1400" dirty="0"/>
              <a:t> BC (</a:t>
            </a:r>
            <a:r>
              <a:rPr lang="en-US" sz="1400" dirty="0" smtClean="0"/>
              <a:t>www2.worksafebc.com/pdfs/</a:t>
            </a:r>
            <a:r>
              <a:rPr lang="en-US" sz="1400" dirty="0" err="1" smtClean="0"/>
              <a:t>CertificationandTraining</a:t>
            </a:r>
            <a:r>
              <a:rPr lang="en-US" sz="1400" dirty="0" smtClean="0"/>
              <a:t>/JHSC/</a:t>
            </a:r>
            <a:r>
              <a:rPr lang="en-US" sz="1400" dirty="0" err="1" smtClean="0"/>
              <a:t>JHSC_Inspections_Workbook.pdf</a:t>
            </a:r>
            <a:r>
              <a:rPr lang="en-US" sz="1400" dirty="0" smtClean="0"/>
              <a:t>)</a:t>
            </a:r>
            <a:endParaRPr lang="en-US" sz="1400" dirty="0"/>
          </a:p>
        </p:txBody>
      </p:sp>
    </p:spTree>
    <p:extLst>
      <p:ext uri="{BB962C8B-B14F-4D97-AF65-F5344CB8AC3E}">
        <p14:creationId xmlns:p14="http://schemas.microsoft.com/office/powerpoint/2010/main" val="44789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fontScale="90000"/>
          </a:bodyPr>
          <a:lstStyle/>
          <a:p>
            <a:r>
              <a:rPr lang="en-US" kern="0" dirty="0">
                <a:latin typeface="Verdana" pitchFamily="34" charset="0"/>
              </a:rPr>
              <a:t>Hazard Inspection Guidelines</a:t>
            </a:r>
            <a:br>
              <a:rPr lang="en-US" kern="0" dirty="0">
                <a:latin typeface="Verdana" pitchFamily="34" charset="0"/>
              </a:rPr>
            </a:br>
            <a:endParaRPr lang="en-US" dirty="0"/>
          </a:p>
        </p:txBody>
      </p:sp>
      <p:sp>
        <p:nvSpPr>
          <p:cNvPr id="3" name="Content Placeholder 2"/>
          <p:cNvSpPr>
            <a:spLocks noGrp="1"/>
          </p:cNvSpPr>
          <p:nvPr>
            <p:ph idx="1"/>
          </p:nvPr>
        </p:nvSpPr>
        <p:spPr/>
        <p:txBody>
          <a:bodyPr/>
          <a:lstStyle/>
          <a:p>
            <a:pPr>
              <a:spcBef>
                <a:spcPct val="20000"/>
              </a:spcBef>
              <a:buSzPct val="95000"/>
              <a:buFont typeface="Wingdings" charset="2"/>
              <a:buChar char="§"/>
            </a:pPr>
            <a:r>
              <a:rPr lang="en-US" altLang="en-US" dirty="0">
                <a:latin typeface="Verdana" charset="0"/>
              </a:rPr>
              <a:t>Decide what to inspect</a:t>
            </a:r>
          </a:p>
          <a:p>
            <a:pPr>
              <a:spcBef>
                <a:spcPct val="20000"/>
              </a:spcBef>
              <a:buSzPct val="95000"/>
              <a:buFont typeface="Wingdings" charset="2"/>
              <a:buChar char="§"/>
            </a:pPr>
            <a:endParaRPr lang="en-US" altLang="en-US" sz="1600" dirty="0">
              <a:latin typeface="Verdana" charset="0"/>
            </a:endParaRPr>
          </a:p>
          <a:p>
            <a:pPr>
              <a:spcBef>
                <a:spcPct val="20000"/>
              </a:spcBef>
              <a:buSzPct val="95000"/>
              <a:buFont typeface="Wingdings" charset="2"/>
              <a:buChar char="§"/>
            </a:pPr>
            <a:r>
              <a:rPr lang="en-US" altLang="en-US" dirty="0">
                <a:latin typeface="Verdana" charset="0"/>
              </a:rPr>
              <a:t>Prepare an inspection sequence</a:t>
            </a:r>
          </a:p>
          <a:p>
            <a:pPr>
              <a:spcBef>
                <a:spcPct val="20000"/>
              </a:spcBef>
              <a:buSzPct val="95000"/>
              <a:buFont typeface="Wingdings" charset="2"/>
              <a:buChar char="§"/>
            </a:pPr>
            <a:endParaRPr lang="en-US" altLang="en-US" sz="1600" dirty="0">
              <a:latin typeface="Verdana" charset="0"/>
            </a:endParaRPr>
          </a:p>
          <a:p>
            <a:pPr>
              <a:spcBef>
                <a:spcPct val="20000"/>
              </a:spcBef>
              <a:buSzPct val="95000"/>
              <a:buFont typeface="Wingdings" charset="2"/>
              <a:buChar char="§"/>
            </a:pPr>
            <a:r>
              <a:rPr lang="en-US" altLang="en-US" dirty="0">
                <a:latin typeface="Verdana" charset="0"/>
              </a:rPr>
              <a:t>Use a checklist</a:t>
            </a:r>
          </a:p>
          <a:p>
            <a:pPr>
              <a:spcBef>
                <a:spcPct val="20000"/>
              </a:spcBef>
              <a:buSzPct val="95000"/>
              <a:buFont typeface="Wingdings" charset="2"/>
              <a:buChar char="§"/>
            </a:pPr>
            <a:endParaRPr lang="en-US" altLang="en-US" sz="1600" dirty="0">
              <a:latin typeface="Verdana" charset="0"/>
            </a:endParaRPr>
          </a:p>
          <a:p>
            <a:pPr>
              <a:spcBef>
                <a:spcPct val="20000"/>
              </a:spcBef>
              <a:buSzPct val="95000"/>
              <a:buFont typeface="Wingdings" charset="2"/>
              <a:buChar char="§"/>
            </a:pPr>
            <a:r>
              <a:rPr lang="en-US" altLang="en-US" dirty="0">
                <a:latin typeface="Verdana" charset="0"/>
              </a:rPr>
              <a:t>Ask employees in area for input </a:t>
            </a:r>
          </a:p>
          <a:p>
            <a:pPr>
              <a:spcBef>
                <a:spcPct val="20000"/>
              </a:spcBef>
              <a:buSzPct val="95000"/>
            </a:pPr>
            <a:endParaRPr lang="en-US" altLang="en-US" sz="1600" dirty="0">
              <a:latin typeface="Verdana" charset="0"/>
            </a:endParaRPr>
          </a:p>
          <a:p>
            <a:pPr>
              <a:spcBef>
                <a:spcPct val="20000"/>
              </a:spcBef>
              <a:buSzPct val="95000"/>
              <a:buFont typeface="Wingdings" charset="2"/>
              <a:buChar char="§"/>
            </a:pPr>
            <a:r>
              <a:rPr lang="en-US" altLang="en-US" dirty="0">
                <a:latin typeface="Verdana" charset="0"/>
              </a:rPr>
              <a:t>Record observations – location and nature of hazards</a:t>
            </a:r>
          </a:p>
          <a:p>
            <a:pPr>
              <a:spcBef>
                <a:spcPct val="20000"/>
              </a:spcBef>
              <a:buSzPct val="95000"/>
              <a:buFont typeface="Wingdings" charset="2"/>
              <a:buChar char="§"/>
            </a:pPr>
            <a:endParaRPr lang="en-US" altLang="en-US" sz="1600" dirty="0">
              <a:latin typeface="Verdana" charset="0"/>
            </a:endParaRPr>
          </a:p>
          <a:p>
            <a:pPr>
              <a:spcBef>
                <a:spcPct val="20000"/>
              </a:spcBef>
              <a:buSzPct val="95000"/>
              <a:buFont typeface="Wingdings" charset="2"/>
              <a:buChar char="§"/>
            </a:pPr>
            <a:r>
              <a:rPr lang="en-US" altLang="en-US" dirty="0">
                <a:latin typeface="Verdana" charset="0"/>
              </a:rPr>
              <a:t>Document the inspection participants</a:t>
            </a:r>
          </a:p>
          <a:p>
            <a:endParaRPr lang="en-US" dirty="0"/>
          </a:p>
        </p:txBody>
      </p:sp>
    </p:spTree>
    <p:extLst>
      <p:ext uri="{BB962C8B-B14F-4D97-AF65-F5344CB8AC3E}">
        <p14:creationId xmlns:p14="http://schemas.microsoft.com/office/powerpoint/2010/main" val="72979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Workplace injuries &amp; illnesses in Thailand</a:t>
            </a:r>
            <a:endParaRPr lang="en-US" dirty="0"/>
          </a:p>
        </p:txBody>
      </p:sp>
      <p:sp>
        <p:nvSpPr>
          <p:cNvPr id="3" name="Content Placeholder 2"/>
          <p:cNvSpPr>
            <a:spLocks noGrp="1"/>
          </p:cNvSpPr>
          <p:nvPr>
            <p:ph idx="1"/>
          </p:nvPr>
        </p:nvSpPr>
        <p:spPr/>
        <p:txBody>
          <a:bodyPr>
            <a:normAutofit/>
          </a:bodyPr>
          <a:lstStyle/>
          <a:p>
            <a:r>
              <a:rPr lang="en-US" sz="4800" dirty="0" smtClean="0"/>
              <a:t>What do you think are the top causes?</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450" y="2639977"/>
            <a:ext cx="5499100" cy="3671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063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Practicum 1: Identify hazards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7035" y="1825625"/>
            <a:ext cx="6520504" cy="4351338"/>
          </a:xfrm>
        </p:spPr>
      </p:pic>
    </p:spTree>
    <p:extLst>
      <p:ext uri="{BB962C8B-B14F-4D97-AF65-F5344CB8AC3E}">
        <p14:creationId xmlns:p14="http://schemas.microsoft.com/office/powerpoint/2010/main" val="1834961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466" y="365125"/>
            <a:ext cx="4953000" cy="1325563"/>
          </a:xfrm>
        </p:spPr>
        <p:txBody>
          <a:bodyPr/>
          <a:lstStyle/>
          <a:p>
            <a:r>
              <a:rPr lang="en-US" dirty="0" smtClean="0"/>
              <a:t>Let’s Practice</a:t>
            </a:r>
            <a:endParaRPr lang="en-US" dirty="0"/>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466" y="1690688"/>
            <a:ext cx="721677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1330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2728" y="580204"/>
            <a:ext cx="459486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3044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6270" y="996865"/>
            <a:ext cx="7430638" cy="5180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2935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10"/>
          <p:cNvSpPr>
            <a:spLocks noChangeArrowheads="1"/>
          </p:cNvSpPr>
          <p:nvPr/>
        </p:nvSpPr>
        <p:spPr bwMode="auto">
          <a:xfrm>
            <a:off x="5715000" y="6019800"/>
            <a:ext cx="335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chemeClr val="bg1"/>
                </a:solidFill>
                <a:latin typeface="Verdana" charset="0"/>
              </a:rPr>
              <a:t>PPT-072-01</a:t>
            </a:r>
          </a:p>
        </p:txBody>
      </p:sp>
      <p:sp>
        <p:nvSpPr>
          <p:cNvPr id="37893" name="Rectangle 19"/>
          <p:cNvSpPr>
            <a:spLocks noChangeArrowheads="1"/>
          </p:cNvSpPr>
          <p:nvPr/>
        </p:nvSpPr>
        <p:spPr bwMode="auto">
          <a:xfrm>
            <a:off x="9525000" y="60198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a:solidFill>
                  <a:schemeClr val="bg1"/>
                </a:solidFill>
                <a:latin typeface="Verdana" charset="0"/>
              </a:rPr>
              <a:t> 35</a:t>
            </a:r>
          </a:p>
        </p:txBody>
      </p:sp>
      <p:pic>
        <p:nvPicPr>
          <p:cNvPr id="37896" name="Picture 4" descr="http://ts4.mm.bing.net/th?id=H.4737384258733087&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977" y="429095"/>
            <a:ext cx="4534847" cy="5781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651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0186" y="944433"/>
            <a:ext cx="6976706" cy="523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1408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981" y="1329289"/>
            <a:ext cx="7187019" cy="4786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1779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6512" y="1024178"/>
            <a:ext cx="6870380" cy="5152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1884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247" y="525412"/>
            <a:ext cx="8080744" cy="5771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42762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9933" y="1084522"/>
            <a:ext cx="7731118" cy="5154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250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779" y="270932"/>
            <a:ext cx="5583714" cy="6316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472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Practicum 1: Hazard Mapping</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13908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631535" y="-39756"/>
            <a:ext cx="8004122" cy="1069976"/>
          </a:xfrm>
        </p:spPr>
        <p:txBody>
          <a:bodyPr>
            <a:normAutofit/>
          </a:bodyPr>
          <a:lstStyle/>
          <a:p>
            <a:pPr algn="l" eaLnBrk="1" hangingPunct="1"/>
            <a:r>
              <a:rPr lang="en-US" sz="3600" smtClean="0"/>
              <a:t>Practicum 1. </a:t>
            </a:r>
            <a:r>
              <a:rPr lang="en-US" sz="3600" dirty="0" smtClean="0"/>
              <a:t>Hazard </a:t>
            </a:r>
            <a:r>
              <a:rPr lang="en-US" sz="3600" dirty="0"/>
              <a:t>Mapping Activity</a:t>
            </a:r>
          </a:p>
        </p:txBody>
      </p:sp>
      <p:sp>
        <p:nvSpPr>
          <p:cNvPr id="3" name="Text Placeholder 2"/>
          <p:cNvSpPr>
            <a:spLocks noGrp="1"/>
          </p:cNvSpPr>
          <p:nvPr>
            <p:ph type="body" sz="half" idx="2"/>
          </p:nvPr>
        </p:nvSpPr>
        <p:spPr>
          <a:xfrm>
            <a:off x="7138211" y="1128920"/>
            <a:ext cx="4530327" cy="4832972"/>
          </a:xfrm>
        </p:spPr>
        <p:txBody>
          <a:bodyPr>
            <a:normAutofit/>
          </a:bodyPr>
          <a:lstStyle/>
          <a:p>
            <a:endParaRPr lang="en-US" dirty="0"/>
          </a:p>
          <a:p>
            <a:pPr lvl="1"/>
            <a:r>
              <a:rPr lang="en-US" sz="3600" u="sng" dirty="0" smtClean="0"/>
              <a:t>Identify Hazards</a:t>
            </a:r>
            <a:br>
              <a:rPr lang="en-US" sz="3600" u="sng" dirty="0" smtClean="0"/>
            </a:br>
            <a:endParaRPr lang="en-US" sz="3600" u="sng" dirty="0" smtClean="0"/>
          </a:p>
          <a:p>
            <a:pPr lvl="1"/>
            <a:r>
              <a:rPr lang="en-US" sz="3600" u="sng" dirty="0" smtClean="0"/>
              <a:t>Red</a:t>
            </a:r>
            <a:r>
              <a:rPr lang="en-US" sz="3600" dirty="0"/>
              <a:t>: </a:t>
            </a:r>
            <a:r>
              <a:rPr lang="en-US" sz="3600" dirty="0" smtClean="0"/>
              <a:t>physical</a:t>
            </a:r>
          </a:p>
          <a:p>
            <a:pPr lvl="1"/>
            <a:r>
              <a:rPr lang="en-US" sz="3600" u="sng" dirty="0" smtClean="0"/>
              <a:t>Blue</a:t>
            </a:r>
            <a:r>
              <a:rPr lang="en-US" sz="3600" dirty="0"/>
              <a:t>: </a:t>
            </a:r>
            <a:r>
              <a:rPr lang="en-US" sz="3600" dirty="0" smtClean="0"/>
              <a:t>chemical</a:t>
            </a:r>
          </a:p>
          <a:p>
            <a:pPr lvl="1"/>
            <a:r>
              <a:rPr lang="en-US" sz="3600" u="sng" dirty="0" smtClean="0"/>
              <a:t>Green</a:t>
            </a:r>
            <a:r>
              <a:rPr lang="en-US" sz="3600" dirty="0"/>
              <a:t>: </a:t>
            </a:r>
            <a:r>
              <a:rPr lang="en-US" sz="3600" dirty="0" smtClean="0"/>
              <a:t>biological</a:t>
            </a:r>
          </a:p>
          <a:p>
            <a:pPr lvl="1"/>
            <a:r>
              <a:rPr lang="en-US" sz="3600" u="sng" dirty="0" smtClean="0"/>
              <a:t>Purple</a:t>
            </a:r>
            <a:r>
              <a:rPr lang="en-US" sz="3600" dirty="0"/>
              <a:t>: </a:t>
            </a:r>
            <a:r>
              <a:rPr lang="en-US" sz="3600" dirty="0" smtClean="0"/>
              <a:t>other stressors.</a:t>
            </a:r>
            <a:endParaRPr lang="en-US" sz="3600" dirty="0"/>
          </a:p>
        </p:txBody>
      </p:sp>
      <p:pic>
        <p:nvPicPr>
          <p:cNvPr id="4" name="Picture 3" descr="http://www.ohsrep.org.au/__data/assets/image/0008/93797/hazmap.gif"/>
          <p:cNvPicPr/>
          <p:nvPr/>
        </p:nvPicPr>
        <p:blipFill>
          <a:blip r:embed="rId3">
            <a:extLst>
              <a:ext uri="{28A0092B-C50C-407E-A947-70E740481C1C}">
                <a14:useLocalDpi xmlns:a14="http://schemas.microsoft.com/office/drawing/2010/main" val="0"/>
              </a:ext>
            </a:extLst>
          </a:blip>
          <a:srcRect/>
          <a:stretch>
            <a:fillRect/>
          </a:stretch>
        </p:blipFill>
        <p:spPr bwMode="auto">
          <a:xfrm>
            <a:off x="631535" y="1958218"/>
            <a:ext cx="6151217" cy="4003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39949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1: Key Concepts</a:t>
            </a:r>
            <a:endParaRPr lang="en-US" dirty="0"/>
          </a:p>
        </p:txBody>
      </p:sp>
      <p:sp>
        <p:nvSpPr>
          <p:cNvPr id="3" name="Content Placeholder 2"/>
          <p:cNvSpPr>
            <a:spLocks noGrp="1"/>
          </p:cNvSpPr>
          <p:nvPr>
            <p:ph idx="1"/>
          </p:nvPr>
        </p:nvSpPr>
        <p:spPr/>
        <p:txBody>
          <a:bodyPr/>
          <a:lstStyle/>
          <a:p>
            <a:r>
              <a:rPr lang="en-US" sz="3200" dirty="0" smtClean="0"/>
              <a:t>Must identify hazards early to protect workers.</a:t>
            </a:r>
          </a:p>
          <a:p>
            <a:r>
              <a:rPr lang="en-US" sz="3200" dirty="0" smtClean="0"/>
              <a:t>Control hazards using “hierarchy of controls.”</a:t>
            </a:r>
          </a:p>
          <a:p>
            <a:r>
              <a:rPr lang="en-US" sz="3200" dirty="0" smtClean="0"/>
              <a:t>Use all information to learn about potential hazards: site history, knowledge about industry and processes, safety information sheets, interviews, site walkthrough, testing </a:t>
            </a:r>
          </a:p>
          <a:p>
            <a:r>
              <a:rPr lang="en-US" sz="3200" dirty="0" smtClean="0"/>
              <a:t>Identifying hazards is not enough: they must be controlled effectively</a:t>
            </a:r>
            <a:r>
              <a:rPr lang="en-US" dirty="0" smtClean="0"/>
              <a:t>.</a:t>
            </a:r>
            <a:endParaRPr lang="en-US" dirty="0"/>
          </a:p>
        </p:txBody>
      </p:sp>
    </p:spTree>
    <p:extLst>
      <p:ext uri="{BB962C8B-B14F-4D97-AF65-F5344CB8AC3E}">
        <p14:creationId xmlns:p14="http://schemas.microsoft.com/office/powerpoint/2010/main" val="32101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90" y="364893"/>
            <a:ext cx="7988300" cy="5981700"/>
          </a:xfrm>
          <a:prstGeom prst="rect">
            <a:avLst/>
          </a:prstGeom>
        </p:spPr>
      </p:pic>
      <p:sp>
        <p:nvSpPr>
          <p:cNvPr id="5" name="TextBox 4"/>
          <p:cNvSpPr txBox="1"/>
          <p:nvPr/>
        </p:nvSpPr>
        <p:spPr>
          <a:xfrm>
            <a:off x="1962251" y="6346593"/>
            <a:ext cx="8076378" cy="307777"/>
          </a:xfrm>
          <a:prstGeom prst="rect">
            <a:avLst/>
          </a:prstGeom>
          <a:noFill/>
        </p:spPr>
        <p:txBody>
          <a:bodyPr wrap="none" rtlCol="0">
            <a:spAutoFit/>
          </a:bodyPr>
          <a:lstStyle/>
          <a:p>
            <a:r>
              <a:rPr lang="en-US" sz="1400" dirty="0" smtClean="0"/>
              <a:t>Image credit: </a:t>
            </a:r>
            <a:r>
              <a:rPr lang="en-US" sz="1400" dirty="0"/>
              <a:t>Oregon OSHA (http://</a:t>
            </a:r>
            <a:r>
              <a:rPr lang="en-US" sz="1400" dirty="0" err="1" smtClean="0"/>
              <a:t>orosha.org</a:t>
            </a:r>
            <a:r>
              <a:rPr lang="en-US" sz="1400" dirty="0" smtClean="0"/>
              <a:t>/educate/materials/Hazard-Identification-120/9-120print.pdf)</a:t>
            </a:r>
            <a:endParaRPr lang="en-US" sz="1400" dirty="0"/>
          </a:p>
        </p:txBody>
      </p:sp>
    </p:spTree>
    <p:extLst>
      <p:ext uri="{BB962C8B-B14F-4D97-AF65-F5344CB8AC3E}">
        <p14:creationId xmlns:p14="http://schemas.microsoft.com/office/powerpoint/2010/main" val="136464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Top hazards for priority industries</a:t>
            </a:r>
            <a:endParaRPr lang="en-US" sz="4800" dirty="0"/>
          </a:p>
        </p:txBody>
      </p:sp>
      <p:sp>
        <p:nvSpPr>
          <p:cNvPr id="3" name="Content Placeholder 2"/>
          <p:cNvSpPr>
            <a:spLocks noGrp="1"/>
          </p:cNvSpPr>
          <p:nvPr>
            <p:ph idx="1"/>
          </p:nvPr>
        </p:nvSpPr>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dirty="0" smtClean="0"/>
              <a:t>Chemical (examples)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dirty="0" smtClean="0"/>
              <a:t>Ergonomic (examples)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dirty="0" smtClean="0"/>
              <a:t>Other health (noise, stress, radiation)</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dirty="0" smtClean="0"/>
              <a:t>Safety (examples)</a:t>
            </a:r>
          </a:p>
        </p:txBody>
      </p:sp>
    </p:spTree>
    <p:extLst>
      <p:ext uri="{BB962C8B-B14F-4D97-AF65-F5344CB8AC3E}">
        <p14:creationId xmlns:p14="http://schemas.microsoft.com/office/powerpoint/2010/main" val="394393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Oval 4"/>
          <p:cNvSpPr>
            <a:spLocks noChangeArrowheads="1"/>
          </p:cNvSpPr>
          <p:nvPr/>
        </p:nvSpPr>
        <p:spPr bwMode="auto">
          <a:xfrm>
            <a:off x="4008158" y="1344120"/>
            <a:ext cx="3811588" cy="2524125"/>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2400" b="1">
                <a:latin typeface="Calibri" pitchFamily="34" charset="0"/>
                <a:cs typeface="Arial" pitchFamily="34" charset="0"/>
              </a:rPr>
              <a:t>CHEMICAL &amp; DUST HAZARDS</a:t>
            </a:r>
            <a:endParaRPr lang="en-US" sz="2400" b="1">
              <a:latin typeface="Times New Roman" pitchFamily="18" charset="0"/>
              <a:cs typeface="Arial" pitchFamily="34" charset="0"/>
            </a:endParaRPr>
          </a:p>
          <a:p>
            <a:pPr algn="ctr" fontAlgn="base">
              <a:spcBef>
                <a:spcPct val="0"/>
              </a:spcBef>
              <a:spcAft>
                <a:spcPts val="1000"/>
              </a:spcAft>
            </a:pPr>
            <a:r>
              <a:rPr lang="en-US" sz="1600" b="1" dirty="0">
                <a:latin typeface="Calibri" pitchFamily="34" charset="0"/>
                <a:cs typeface="Arial" pitchFamily="34" charset="0"/>
              </a:rPr>
              <a:t>(cleaning products, pesticides, asbestos, etc.)</a:t>
            </a:r>
            <a:endParaRPr lang="en-US" sz="1600" b="1" dirty="0">
              <a:latin typeface="Times New Roman" pitchFamily="18" charset="0"/>
              <a:cs typeface="Arial" pitchFamily="34" charset="0"/>
            </a:endParaRPr>
          </a:p>
          <a:p>
            <a:pPr fontAlgn="base">
              <a:spcBef>
                <a:spcPct val="0"/>
              </a:spcBef>
              <a:spcAft>
                <a:spcPct val="0"/>
              </a:spcAft>
            </a:pPr>
            <a:endParaRPr lang="en-US" dirty="0">
              <a:latin typeface="Arial" pitchFamily="34" charset="0"/>
              <a:cs typeface="Arial" pitchFamily="34" charset="0"/>
            </a:endParaRPr>
          </a:p>
        </p:txBody>
      </p:sp>
      <p:sp>
        <p:nvSpPr>
          <p:cNvPr id="1029" name="Oval 5"/>
          <p:cNvSpPr>
            <a:spLocks noChangeArrowheads="1"/>
          </p:cNvSpPr>
          <p:nvPr/>
        </p:nvSpPr>
        <p:spPr bwMode="auto">
          <a:xfrm>
            <a:off x="176758" y="2106973"/>
            <a:ext cx="3543011" cy="2201068"/>
          </a:xfrm>
          <a:prstGeom prst="ellipse">
            <a:avLst/>
          </a:prstGeom>
          <a:solidFill>
            <a:srgbClr val="8064A2"/>
          </a:solidFill>
          <a:ln w="38100">
            <a:solidFill>
              <a:srgbClr val="F2F2F2"/>
            </a:solidFill>
            <a:round/>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2400" b="1">
                <a:latin typeface="Calibri" pitchFamily="34" charset="0"/>
                <a:cs typeface="Arial" pitchFamily="34" charset="0"/>
              </a:rPr>
              <a:t>BIOLOGICAL HAZARDS</a:t>
            </a:r>
            <a:endParaRPr lang="en-US" sz="2400" b="1">
              <a:latin typeface="Times New Roman" pitchFamily="18" charset="0"/>
              <a:cs typeface="Arial" pitchFamily="34" charset="0"/>
            </a:endParaRPr>
          </a:p>
          <a:p>
            <a:pPr algn="ctr" fontAlgn="base">
              <a:spcBef>
                <a:spcPct val="0"/>
              </a:spcBef>
              <a:spcAft>
                <a:spcPts val="1000"/>
              </a:spcAft>
            </a:pPr>
            <a:r>
              <a:rPr lang="en-US" sz="1500" b="1" dirty="0">
                <a:latin typeface="Calibri" pitchFamily="34" charset="0"/>
                <a:cs typeface="Arial" pitchFamily="34" charset="0"/>
              </a:rPr>
              <a:t>(mold, insects/pests, communicable diseases, etc.)</a:t>
            </a:r>
            <a:endParaRPr lang="en-US" dirty="0">
              <a:latin typeface="Arial" pitchFamily="34" charset="0"/>
              <a:cs typeface="Arial" pitchFamily="34" charset="0"/>
            </a:endParaRPr>
          </a:p>
        </p:txBody>
      </p:sp>
      <p:sp>
        <p:nvSpPr>
          <p:cNvPr id="1030" name="Oval 6"/>
          <p:cNvSpPr>
            <a:spLocks noChangeArrowheads="1"/>
          </p:cNvSpPr>
          <p:nvPr/>
        </p:nvSpPr>
        <p:spPr bwMode="auto">
          <a:xfrm>
            <a:off x="8146862" y="1834589"/>
            <a:ext cx="3811587" cy="2525713"/>
          </a:xfrm>
          <a:prstGeom prst="ellipse">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2400" b="1" dirty="0" smtClean="0">
                <a:latin typeface="Calibri" pitchFamily="34" charset="0"/>
                <a:cs typeface="Arial" pitchFamily="34" charset="0"/>
              </a:rPr>
              <a:t>ERGONOMIC HAZARDS</a:t>
            </a:r>
            <a:endParaRPr lang="en-US" sz="2400" b="1" dirty="0" smtClean="0">
              <a:latin typeface="Times New Roman" pitchFamily="18" charset="0"/>
              <a:cs typeface="Arial" pitchFamily="34" charset="0"/>
            </a:endParaRPr>
          </a:p>
          <a:p>
            <a:pPr algn="ctr" fontAlgn="base">
              <a:spcBef>
                <a:spcPct val="0"/>
              </a:spcBef>
              <a:spcAft>
                <a:spcPts val="1000"/>
              </a:spcAft>
            </a:pPr>
            <a:r>
              <a:rPr lang="en-US" sz="1600" b="1" dirty="0" smtClean="0">
                <a:latin typeface="Calibri" pitchFamily="34" charset="0"/>
                <a:cs typeface="Arial" pitchFamily="34" charset="0"/>
              </a:rPr>
              <a:t>(repetition, lifting, awkward postures, etc.)</a:t>
            </a:r>
            <a:endParaRPr lang="en-US" dirty="0">
              <a:latin typeface="Arial" pitchFamily="34" charset="0"/>
              <a:cs typeface="Arial" pitchFamily="34" charset="0"/>
            </a:endParaRPr>
          </a:p>
        </p:txBody>
      </p:sp>
      <p:sp>
        <p:nvSpPr>
          <p:cNvPr id="1031" name="Oval 7"/>
          <p:cNvSpPr>
            <a:spLocks noChangeArrowheads="1"/>
          </p:cNvSpPr>
          <p:nvPr/>
        </p:nvSpPr>
        <p:spPr bwMode="auto">
          <a:xfrm>
            <a:off x="42469" y="4307718"/>
            <a:ext cx="3811587" cy="2362850"/>
          </a:xfrm>
          <a:prstGeom prst="ellipse">
            <a:avLst/>
          </a:prstGeom>
          <a:solidFill>
            <a:srgbClr val="C0504D"/>
          </a:solidFill>
          <a:ln w="38100">
            <a:solidFill>
              <a:srgbClr val="F2F2F2"/>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2200" b="1" dirty="0">
                <a:latin typeface="Calibri" pitchFamily="34" charset="0"/>
                <a:cs typeface="Arial" pitchFamily="34" charset="0"/>
              </a:rPr>
              <a:t>WORK ORGANIZATION HAZARDS</a:t>
            </a:r>
            <a:endParaRPr lang="en-US" sz="2200" b="1" dirty="0">
              <a:latin typeface="Times New Roman" pitchFamily="18" charset="0"/>
              <a:cs typeface="Arial" pitchFamily="34" charset="0"/>
            </a:endParaRPr>
          </a:p>
          <a:p>
            <a:pPr algn="ctr" fontAlgn="base">
              <a:spcBef>
                <a:spcPct val="0"/>
              </a:spcBef>
              <a:spcAft>
                <a:spcPts val="1000"/>
              </a:spcAft>
            </a:pPr>
            <a:r>
              <a:rPr lang="en-US" sz="1600" b="1" dirty="0">
                <a:latin typeface="Calibri" pitchFamily="34" charset="0"/>
                <a:cs typeface="Arial" pitchFamily="34" charset="0"/>
              </a:rPr>
              <a:t>Things that cause STRESS!    </a:t>
            </a:r>
            <a:endParaRPr lang="en-US" dirty="0">
              <a:latin typeface="Arial" pitchFamily="34" charset="0"/>
              <a:cs typeface="Arial" pitchFamily="34" charset="0"/>
            </a:endParaRPr>
          </a:p>
        </p:txBody>
      </p:sp>
      <p:sp>
        <p:nvSpPr>
          <p:cNvPr id="1032" name="Oval 8"/>
          <p:cNvSpPr>
            <a:spLocks noChangeArrowheads="1"/>
          </p:cNvSpPr>
          <p:nvPr/>
        </p:nvSpPr>
        <p:spPr bwMode="auto">
          <a:xfrm>
            <a:off x="3885479" y="4128582"/>
            <a:ext cx="3813175" cy="2111808"/>
          </a:xfrm>
          <a:prstGeom prst="ellipse">
            <a:avLst/>
          </a:prstGeom>
          <a:solidFill>
            <a:schemeClr val="accent6">
              <a:lumMod val="50000"/>
            </a:schemeClr>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2400" b="1" dirty="0">
                <a:latin typeface="Calibri" pitchFamily="34" charset="0"/>
                <a:cs typeface="Arial" pitchFamily="34" charset="0"/>
              </a:rPr>
              <a:t>SAFETY HAZARDS</a:t>
            </a:r>
            <a:endParaRPr lang="en-US" sz="2400" b="1" dirty="0">
              <a:latin typeface="Times New Roman" pitchFamily="18" charset="0"/>
              <a:cs typeface="Arial" pitchFamily="34" charset="0"/>
            </a:endParaRPr>
          </a:p>
          <a:p>
            <a:pPr algn="ctr" fontAlgn="base">
              <a:spcBef>
                <a:spcPct val="0"/>
              </a:spcBef>
              <a:spcAft>
                <a:spcPts val="1000"/>
              </a:spcAft>
            </a:pPr>
            <a:r>
              <a:rPr lang="en-US" sz="1600" b="1" dirty="0">
                <a:latin typeface="Calibri" pitchFamily="34" charset="0"/>
                <a:cs typeface="Arial" pitchFamily="34" charset="0"/>
              </a:rPr>
              <a:t>(slips, trips and falls, faulty equipment, etc.)</a:t>
            </a:r>
            <a:endParaRPr lang="en-US" dirty="0">
              <a:latin typeface="Arial" pitchFamily="34" charset="0"/>
              <a:cs typeface="Arial" pitchFamily="34" charset="0"/>
            </a:endParaRPr>
          </a:p>
        </p:txBody>
      </p:sp>
      <p:sp>
        <p:nvSpPr>
          <p:cNvPr id="1033" name="Oval 9"/>
          <p:cNvSpPr>
            <a:spLocks noChangeArrowheads="1"/>
          </p:cNvSpPr>
          <p:nvPr/>
        </p:nvSpPr>
        <p:spPr bwMode="auto">
          <a:xfrm>
            <a:off x="7819746" y="4494705"/>
            <a:ext cx="3811587" cy="2194936"/>
          </a:xfrm>
          <a:prstGeom prst="ellipse">
            <a:avLst/>
          </a:prstGeom>
          <a:solidFill>
            <a:srgbClr val="92D050"/>
          </a:solidFill>
          <a:ln w="38100">
            <a:solidFill>
              <a:srgbClr val="F2F2F2"/>
            </a:solidFill>
            <a:round/>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2400" b="1">
                <a:latin typeface="Calibri" pitchFamily="34" charset="0"/>
                <a:cs typeface="Arial" pitchFamily="34" charset="0"/>
              </a:rPr>
              <a:t>PHYSICAL HAZARDS</a:t>
            </a:r>
            <a:endParaRPr lang="en-US" sz="2400" b="1">
              <a:latin typeface="Times New Roman" pitchFamily="18" charset="0"/>
              <a:cs typeface="Arial" pitchFamily="34" charset="0"/>
            </a:endParaRPr>
          </a:p>
          <a:p>
            <a:pPr algn="ctr" fontAlgn="base">
              <a:spcBef>
                <a:spcPct val="0"/>
              </a:spcBef>
              <a:spcAft>
                <a:spcPts val="1000"/>
              </a:spcAft>
            </a:pPr>
            <a:r>
              <a:rPr lang="en-US" sz="1600" b="1" dirty="0">
                <a:latin typeface="Calibri" pitchFamily="34" charset="0"/>
                <a:cs typeface="Arial" pitchFamily="34" charset="0"/>
              </a:rPr>
              <a:t>(noise, temperature extremes, radiation, etc.)</a:t>
            </a:r>
            <a:endParaRPr lang="en-US" dirty="0">
              <a:latin typeface="Arial" pitchFamily="34" charset="0"/>
              <a:cs typeface="Arial" pitchFamily="34" charset="0"/>
            </a:endParaRPr>
          </a:p>
        </p:txBody>
      </p:sp>
      <p:sp>
        <p:nvSpPr>
          <p:cNvPr id="3" name="Rectangle 2"/>
          <p:cNvSpPr/>
          <p:nvPr/>
        </p:nvSpPr>
        <p:spPr>
          <a:xfrm>
            <a:off x="5732141" y="2887258"/>
            <a:ext cx="402348" cy="923330"/>
          </a:xfrm>
          <a:prstGeom prst="rect">
            <a:avLst/>
          </a:prstGeom>
          <a:noFill/>
        </p:spPr>
        <p:txBody>
          <a:bodyPr wrap="squar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p:cNvSpPr txBox="1"/>
          <p:nvPr/>
        </p:nvSpPr>
        <p:spPr>
          <a:xfrm>
            <a:off x="9913455" y="3470123"/>
            <a:ext cx="569915" cy="923330"/>
          </a:xfrm>
          <a:prstGeom prst="rect">
            <a:avLst/>
          </a:prstGeom>
          <a:noFill/>
        </p:spPr>
        <p:txBody>
          <a:bodyPr wrap="square" rtlCol="0">
            <a:spAutoFit/>
          </a:bodyPr>
          <a:lstStyle/>
          <a:p>
            <a:r>
              <a:rPr lang="en-US" sz="5400" dirty="0" smtClean="0"/>
              <a:t>2</a:t>
            </a:r>
            <a:endParaRPr lang="en-US" sz="5400" dirty="0"/>
          </a:p>
        </p:txBody>
      </p:sp>
      <p:sp>
        <p:nvSpPr>
          <p:cNvPr id="5" name="TextBox 4"/>
          <p:cNvSpPr txBox="1"/>
          <p:nvPr/>
        </p:nvSpPr>
        <p:spPr>
          <a:xfrm>
            <a:off x="9510967" y="5778725"/>
            <a:ext cx="429143" cy="923330"/>
          </a:xfrm>
          <a:prstGeom prst="rect">
            <a:avLst/>
          </a:prstGeom>
          <a:noFill/>
        </p:spPr>
        <p:txBody>
          <a:bodyPr wrap="square" rtlCol="0">
            <a:spAutoFit/>
          </a:bodyPr>
          <a:lstStyle/>
          <a:p>
            <a:r>
              <a:rPr lang="en-US" sz="5400" dirty="0" smtClean="0"/>
              <a:t>3</a:t>
            </a:r>
            <a:endParaRPr lang="en-US" sz="5400" dirty="0"/>
          </a:p>
        </p:txBody>
      </p:sp>
      <p:sp>
        <p:nvSpPr>
          <p:cNvPr id="6" name="TextBox 5"/>
          <p:cNvSpPr txBox="1"/>
          <p:nvPr/>
        </p:nvSpPr>
        <p:spPr>
          <a:xfrm>
            <a:off x="5499990" y="5381502"/>
            <a:ext cx="596010" cy="923330"/>
          </a:xfrm>
          <a:prstGeom prst="rect">
            <a:avLst/>
          </a:prstGeom>
          <a:noFill/>
        </p:spPr>
        <p:txBody>
          <a:bodyPr wrap="square" rtlCol="0">
            <a:spAutoFit/>
          </a:bodyPr>
          <a:lstStyle/>
          <a:p>
            <a:r>
              <a:rPr lang="en-US" sz="5400" dirty="0" smtClean="0"/>
              <a:t>4</a:t>
            </a:r>
            <a:endParaRPr lang="en-US" sz="5400" dirty="0"/>
          </a:p>
        </p:txBody>
      </p:sp>
      <p:sp>
        <p:nvSpPr>
          <p:cNvPr id="14" name="Title 13"/>
          <p:cNvSpPr>
            <a:spLocks noGrp="1"/>
          </p:cNvSpPr>
          <p:nvPr>
            <p:ph type="title"/>
          </p:nvPr>
        </p:nvSpPr>
        <p:spPr/>
        <p:txBody>
          <a:bodyPr/>
          <a:lstStyle/>
          <a:p>
            <a:r>
              <a:rPr lang="en-US" dirty="0" smtClean="0"/>
              <a:t>Hazard Types: This </a:t>
            </a:r>
            <a:r>
              <a:rPr lang="en-US" dirty="0"/>
              <a:t>w</a:t>
            </a:r>
            <a:r>
              <a:rPr lang="en-US" dirty="0" smtClean="0"/>
              <a:t>eek’s </a:t>
            </a:r>
            <a:r>
              <a:rPr lang="en-US" dirty="0"/>
              <a:t>p</a:t>
            </a:r>
            <a:r>
              <a:rPr lang="en-US" dirty="0" smtClean="0"/>
              <a:t>riorities</a:t>
            </a:r>
            <a:endParaRPr lang="en-US" dirty="0"/>
          </a:p>
        </p:txBody>
      </p:sp>
      <p:sp>
        <p:nvSpPr>
          <p:cNvPr id="16" name="5-Point Star 15"/>
          <p:cNvSpPr/>
          <p:nvPr/>
        </p:nvSpPr>
        <p:spPr>
          <a:xfrm>
            <a:off x="419724" y="99149"/>
            <a:ext cx="524656" cy="60496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8171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208775"/>
            <a:ext cx="8013700" cy="5981700"/>
          </a:xfrm>
          <a:prstGeom prst="rect">
            <a:avLst/>
          </a:prstGeom>
        </p:spPr>
      </p:pic>
      <p:sp>
        <p:nvSpPr>
          <p:cNvPr id="4" name="TextBox 3"/>
          <p:cNvSpPr txBox="1"/>
          <p:nvPr/>
        </p:nvSpPr>
        <p:spPr>
          <a:xfrm>
            <a:off x="2082800" y="6273225"/>
            <a:ext cx="8076378" cy="584775"/>
          </a:xfrm>
          <a:prstGeom prst="rect">
            <a:avLst/>
          </a:prstGeom>
          <a:noFill/>
        </p:spPr>
        <p:txBody>
          <a:bodyPr wrap="none" rtlCol="0">
            <a:spAutoFit/>
          </a:bodyPr>
          <a:lstStyle/>
          <a:p>
            <a:r>
              <a:rPr lang="en-US" sz="1400" dirty="0"/>
              <a:t>Image credit: Oregon OSHA (http://</a:t>
            </a:r>
            <a:r>
              <a:rPr lang="en-US" sz="1400" dirty="0" err="1"/>
              <a:t>orosha.org</a:t>
            </a:r>
            <a:r>
              <a:rPr lang="en-US" sz="1400" dirty="0"/>
              <a:t>/educate/materials/Hazard-Identification-120/9-120print.pdf)</a:t>
            </a:r>
          </a:p>
          <a:p>
            <a:endParaRPr lang="en-US" dirty="0"/>
          </a:p>
        </p:txBody>
      </p:sp>
    </p:spTree>
    <p:extLst>
      <p:ext uri="{BB962C8B-B14F-4D97-AF65-F5344CB8AC3E}">
        <p14:creationId xmlns:p14="http://schemas.microsoft.com/office/powerpoint/2010/main" val="174406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274638"/>
            <a:ext cx="8229600" cy="1143000"/>
          </a:xfrm>
        </p:spPr>
        <p:txBody>
          <a:bodyPr anchor="ctr"/>
          <a:lstStyle/>
          <a:p>
            <a:pPr eaLnBrk="1" hangingPunct="1"/>
            <a:r>
              <a:rPr lang="en-US" dirty="0"/>
              <a:t>     </a:t>
            </a:r>
            <a:r>
              <a:rPr lang="en-US" dirty="0">
                <a:latin typeface="Utopia" pitchFamily="18" charset="0"/>
              </a:rPr>
              <a:t>Hierarchy of Controls</a:t>
            </a:r>
          </a:p>
        </p:txBody>
      </p:sp>
      <p:pic>
        <p:nvPicPr>
          <p:cNvPr id="40963" name="Object 2"/>
          <p:cNvPicPr>
            <a:picLocks noChangeArrowheads="1"/>
          </p:cNvPicPr>
          <p:nvPr/>
        </p:nvPicPr>
        <p:blipFill>
          <a:blip r:embed="rId3"/>
          <a:srcRect t="-218" b="-218"/>
          <a:stretch>
            <a:fillRect/>
          </a:stretch>
        </p:blipFill>
        <p:spPr bwMode="auto">
          <a:xfrm>
            <a:off x="2852739" y="1512888"/>
            <a:ext cx="6446837" cy="4310062"/>
          </a:xfrm>
          <a:prstGeom prst="rect">
            <a:avLst/>
          </a:prstGeom>
          <a:noFill/>
          <a:ln w="9525">
            <a:noFill/>
            <a:miter lim="800000"/>
            <a:headEnd/>
            <a:tailEnd/>
          </a:ln>
        </p:spPr>
      </p:pic>
      <p:sp>
        <p:nvSpPr>
          <p:cNvPr id="6" name="TextBox 5"/>
          <p:cNvSpPr txBox="1">
            <a:spLocks noChangeArrowheads="1"/>
          </p:cNvSpPr>
          <p:nvPr/>
        </p:nvSpPr>
        <p:spPr bwMode="auto">
          <a:xfrm>
            <a:off x="6708775" y="1990725"/>
            <a:ext cx="2590800" cy="1016000"/>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algn="ctr" eaLnBrk="1" hangingPunct="1">
              <a:defRPr/>
            </a:pPr>
            <a:r>
              <a:rPr lang="en-US" sz="2000" b="1" dirty="0">
                <a:solidFill>
                  <a:srgbClr val="000000"/>
                </a:solidFill>
                <a:latin typeface="Utopia" pitchFamily="18" charset="0"/>
              </a:rPr>
              <a:t>Requires a physical change to the workplace</a:t>
            </a:r>
          </a:p>
        </p:txBody>
      </p:sp>
      <p:sp>
        <p:nvSpPr>
          <p:cNvPr id="8" name="TextBox 7"/>
          <p:cNvSpPr txBox="1">
            <a:spLocks noChangeArrowheads="1"/>
          </p:cNvSpPr>
          <p:nvPr/>
        </p:nvSpPr>
        <p:spPr bwMode="auto">
          <a:xfrm>
            <a:off x="8858251" y="4749801"/>
            <a:ext cx="1711325" cy="1323975"/>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algn="ctr" eaLnBrk="1" hangingPunct="1">
              <a:defRPr/>
            </a:pPr>
            <a:r>
              <a:rPr lang="en-US" sz="2000" b="1" dirty="0">
                <a:solidFill>
                  <a:srgbClr val="000000"/>
                </a:solidFill>
                <a:latin typeface="Utopia" pitchFamily="18" charset="0"/>
              </a:rPr>
              <a:t>Requires worker to wear something</a:t>
            </a:r>
          </a:p>
        </p:txBody>
      </p:sp>
      <p:cxnSp>
        <p:nvCxnSpPr>
          <p:cNvPr id="10" name="Straight Connector 9"/>
          <p:cNvCxnSpPr/>
          <p:nvPr/>
        </p:nvCxnSpPr>
        <p:spPr>
          <a:xfrm rot="10800000">
            <a:off x="5410200" y="2452256"/>
            <a:ext cx="1298576" cy="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1201" y="1575226"/>
            <a:ext cx="3821979" cy="400110"/>
          </a:xfrm>
          <a:prstGeom prst="rect">
            <a:avLst/>
          </a:prstGeom>
          <a:noFill/>
        </p:spPr>
        <p:txBody>
          <a:bodyPr wrap="square" rtlCol="0">
            <a:spAutoFit/>
          </a:bodyPr>
          <a:lstStyle/>
          <a:p>
            <a:r>
              <a:rPr lang="en-US" sz="2000" b="1" dirty="0"/>
              <a:t>Elimination/Substitution</a:t>
            </a:r>
          </a:p>
        </p:txBody>
      </p:sp>
      <p:cxnSp>
        <p:nvCxnSpPr>
          <p:cNvPr id="16" name="Straight Arrow Connector 15"/>
          <p:cNvCxnSpPr>
            <a:stCxn id="14" idx="2"/>
          </p:cNvCxnSpPr>
          <p:nvPr/>
        </p:nvCxnSpPr>
        <p:spPr>
          <a:xfrm rot="16200000" flipH="1">
            <a:off x="4942537" y="924990"/>
            <a:ext cx="62349" cy="216304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143456" y="4160753"/>
            <a:ext cx="4247724"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a:spLocks noChangeArrowheads="1"/>
          </p:cNvSpPr>
          <p:nvPr/>
        </p:nvSpPr>
        <p:spPr bwMode="auto">
          <a:xfrm>
            <a:off x="1524000" y="3695700"/>
            <a:ext cx="2325688" cy="101600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pPr eaLnBrk="1" hangingPunct="1">
              <a:defRPr/>
            </a:pPr>
            <a:r>
              <a:rPr lang="en-US" sz="2000" b="1" dirty="0">
                <a:solidFill>
                  <a:srgbClr val="000000"/>
                </a:solidFill>
                <a:latin typeface="Utopia" pitchFamily="18" charset="0"/>
              </a:rPr>
              <a:t>Requires worker or employer to do something</a:t>
            </a:r>
          </a:p>
        </p:txBody>
      </p:sp>
      <p:sp>
        <p:nvSpPr>
          <p:cNvPr id="19" name="TextBox 18"/>
          <p:cNvSpPr txBox="1"/>
          <p:nvPr/>
        </p:nvSpPr>
        <p:spPr>
          <a:xfrm>
            <a:off x="1979613" y="2082927"/>
            <a:ext cx="1577543" cy="369332"/>
          </a:xfrm>
          <a:prstGeom prst="rect">
            <a:avLst/>
          </a:prstGeom>
          <a:noFill/>
        </p:spPr>
        <p:txBody>
          <a:bodyPr wrap="square" rtlCol="0">
            <a:spAutoFit/>
          </a:bodyPr>
          <a:lstStyle/>
          <a:p>
            <a:r>
              <a:rPr lang="en-US" b="1" dirty="0">
                <a:solidFill>
                  <a:srgbClr val="FF0000"/>
                </a:solidFill>
              </a:rPr>
              <a:t>Most Effective</a:t>
            </a:r>
          </a:p>
        </p:txBody>
      </p:sp>
      <p:sp>
        <p:nvSpPr>
          <p:cNvPr id="20" name="TextBox 19"/>
          <p:cNvSpPr txBox="1"/>
          <p:nvPr/>
        </p:nvSpPr>
        <p:spPr>
          <a:xfrm>
            <a:off x="2064761" y="5916077"/>
            <a:ext cx="1575955" cy="369332"/>
          </a:xfrm>
          <a:prstGeom prst="rect">
            <a:avLst/>
          </a:prstGeom>
          <a:noFill/>
        </p:spPr>
        <p:txBody>
          <a:bodyPr wrap="square" rtlCol="0">
            <a:spAutoFit/>
          </a:bodyPr>
          <a:lstStyle/>
          <a:p>
            <a:r>
              <a:rPr lang="en-US" b="1" dirty="0">
                <a:solidFill>
                  <a:srgbClr val="FF0000"/>
                </a:solidFill>
              </a:rPr>
              <a:t>Least Effective</a:t>
            </a:r>
          </a:p>
        </p:txBody>
      </p:sp>
      <p:cxnSp>
        <p:nvCxnSpPr>
          <p:cNvPr id="22" name="Straight Arrow Connector 21"/>
          <p:cNvCxnSpPr/>
          <p:nvPr/>
        </p:nvCxnSpPr>
        <p:spPr>
          <a:xfrm rot="10800000" flipV="1">
            <a:off x="5803181" y="3006725"/>
            <a:ext cx="905597" cy="25602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484925" y="4530437"/>
            <a:ext cx="602529"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8016729" y="5600309"/>
            <a:ext cx="855230" cy="31576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5-Point Star 16"/>
          <p:cNvSpPr/>
          <p:nvPr/>
        </p:nvSpPr>
        <p:spPr>
          <a:xfrm>
            <a:off x="419724" y="99149"/>
            <a:ext cx="524656" cy="60496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23473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922</TotalTime>
  <Words>1791</Words>
  <Application>Microsoft Macintosh PowerPoint</Application>
  <PresentationFormat>Widescreen</PresentationFormat>
  <Paragraphs>281</Paragraphs>
  <Slides>42</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Arial Narrow</vt:lpstr>
      <vt:lpstr>Calibri</vt:lpstr>
      <vt:lpstr>Corbel</vt:lpstr>
      <vt:lpstr>ＭＳ Ｐゴシック</vt:lpstr>
      <vt:lpstr>Tahoma</vt:lpstr>
      <vt:lpstr>Times New Roman</vt:lpstr>
      <vt:lpstr>Utopia</vt:lpstr>
      <vt:lpstr>Verdana</vt:lpstr>
      <vt:lpstr>Wingdings</vt:lpstr>
      <vt:lpstr>Wingdings 2</vt:lpstr>
      <vt:lpstr>Depth</vt:lpstr>
      <vt:lpstr>Day 1  Hazard Identification &amp; Control</vt:lpstr>
      <vt:lpstr>Objectives</vt:lpstr>
      <vt:lpstr>Workplace injuries &amp; illnesses in Thailand</vt:lpstr>
      <vt:lpstr>PowerPoint Presentation</vt:lpstr>
      <vt:lpstr>PowerPoint Presentation</vt:lpstr>
      <vt:lpstr>Top hazards for priority industries</vt:lpstr>
      <vt:lpstr>Hazard Types: This week’s priorities</vt:lpstr>
      <vt:lpstr>PowerPoint Presentation</vt:lpstr>
      <vt:lpstr>     Hierarchy of Controls</vt:lpstr>
      <vt:lpstr>CONTROLS:  Engineering</vt:lpstr>
      <vt:lpstr>CONTROLS:  Administrative</vt:lpstr>
      <vt:lpstr>CONTROLS:  PPE Personal Protective Equipment </vt:lpstr>
      <vt:lpstr>     Hierarchy of Controls</vt:lpstr>
      <vt:lpstr>Medical Directorship</vt:lpstr>
      <vt:lpstr>What is important to know about the company?</vt:lpstr>
      <vt:lpstr>Medical Protocols for the Employer Nurse</vt:lpstr>
      <vt:lpstr>What does the nurse do?</vt:lpstr>
      <vt:lpstr>What does the physician do?</vt:lpstr>
      <vt:lpstr>Main ways to identify hazards</vt:lpstr>
      <vt:lpstr>What do I need to know and ask?</vt:lpstr>
      <vt:lpstr>Job Hazard Analysis (JHA)</vt:lpstr>
      <vt:lpstr>How to conduct an inspection?</vt:lpstr>
      <vt:lpstr>Tips: Look for poor work practices</vt:lpstr>
      <vt:lpstr>What to Look for</vt:lpstr>
      <vt:lpstr>Tools</vt:lpstr>
      <vt:lpstr>Inspection checklist (many examples)</vt:lpstr>
      <vt:lpstr>PowerPoint Presentation</vt:lpstr>
      <vt:lpstr>Sample Inspection Report</vt:lpstr>
      <vt:lpstr>Hazard Inspection Guidelines </vt:lpstr>
      <vt:lpstr>Practicum 1: Identify hazards</vt:lpstr>
      <vt:lpstr>Let’s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Practicum 1: Hazard Mapping</vt:lpstr>
      <vt:lpstr>Practicum 1. Hazard Mapping Activity</vt:lpstr>
      <vt:lpstr>Day 1: Key Concepts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and Gas Extraction: top causes of fatalities</dc:title>
  <dc:creator>Microsoft Office User</dc:creator>
  <cp:lastModifiedBy>Microsoft Office User</cp:lastModifiedBy>
  <cp:revision>49</cp:revision>
  <cp:lastPrinted>2016-05-10T18:43:39Z</cp:lastPrinted>
  <dcterms:created xsi:type="dcterms:W3CDTF">2016-04-12T19:58:28Z</dcterms:created>
  <dcterms:modified xsi:type="dcterms:W3CDTF">2016-05-17T00:36:06Z</dcterms:modified>
</cp:coreProperties>
</file>