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9"/>
  </p:notesMasterIdLst>
  <p:sldIdLst>
    <p:sldId id="257" r:id="rId2"/>
    <p:sldId id="256" r:id="rId3"/>
    <p:sldId id="282" r:id="rId4"/>
    <p:sldId id="261" r:id="rId5"/>
    <p:sldId id="259" r:id="rId6"/>
    <p:sldId id="260" r:id="rId7"/>
    <p:sldId id="285" r:id="rId8"/>
    <p:sldId id="284" r:id="rId9"/>
    <p:sldId id="258" r:id="rId10"/>
    <p:sldId id="262" r:id="rId11"/>
    <p:sldId id="283" r:id="rId12"/>
    <p:sldId id="295" r:id="rId13"/>
    <p:sldId id="263" r:id="rId14"/>
    <p:sldId id="264" r:id="rId15"/>
    <p:sldId id="266" r:id="rId16"/>
    <p:sldId id="268" r:id="rId17"/>
    <p:sldId id="272" r:id="rId18"/>
    <p:sldId id="294" r:id="rId19"/>
    <p:sldId id="289" r:id="rId20"/>
    <p:sldId id="290" r:id="rId21"/>
    <p:sldId id="291" r:id="rId22"/>
    <p:sldId id="292" r:id="rId23"/>
    <p:sldId id="277" r:id="rId24"/>
    <p:sldId id="280" r:id="rId25"/>
    <p:sldId id="287" r:id="rId26"/>
    <p:sldId id="286" r:id="rId27"/>
    <p:sldId id="28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/>
    <p:restoredTop sz="92969"/>
  </p:normalViewPr>
  <p:slideViewPr>
    <p:cSldViewPr snapToGrid="0" snapToObjects="1">
      <p:cViewPr varScale="1">
        <p:scale>
          <a:sx n="58" d="100"/>
          <a:sy n="58" d="100"/>
        </p:scale>
        <p:origin x="4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Relationship Id="rId2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7D558-9E5B-A041-B6F6-F7FC1448F5D2}" type="datetimeFigureOut">
              <a:rPr lang="en-US" smtClean="0"/>
              <a:t>5/16/16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9E7DAF-82FA-3549-9D5C-201A74819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979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1800525-4903-B94F-9C4B-9813C16919FF}" type="datetime4">
              <a:rPr lang="en-US" altLang="en-US" sz="1200">
                <a:latin typeface="Calibri" charset="0"/>
              </a:rPr>
              <a:pPr eaLnBrk="1" hangingPunct="1"/>
              <a:t>May 16, 2016</a:t>
            </a:fld>
            <a:endParaRPr lang="en-US" altLang="en-US" sz="1200">
              <a:latin typeface="Calibri" charset="0"/>
            </a:endParaRPr>
          </a:p>
        </p:txBody>
      </p:sp>
      <p:sp>
        <p:nvSpPr>
          <p:cNvPr id="2867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>
                <a:latin typeface="Calibri" charset="0"/>
              </a:rPr>
              <a:t>A Small Dose of Toxicology - Overview</a:t>
            </a:r>
          </a:p>
        </p:txBody>
      </p:sp>
      <p:sp>
        <p:nvSpPr>
          <p:cNvPr id="2867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3661FA7A-124C-3142-A9A0-AFF709A807E9}" type="slidenum">
              <a:rPr lang="en-US" altLang="en-US" sz="1200">
                <a:latin typeface="Calibri" charset="0"/>
              </a:rPr>
              <a:pPr eaLnBrk="1" hangingPunct="1"/>
              <a:t>3</a:t>
            </a:fld>
            <a:endParaRPr lang="en-US" altLang="en-US" sz="1200">
              <a:latin typeface="Calibri" charset="0"/>
            </a:endParaRPr>
          </a:p>
        </p:txBody>
      </p:sp>
      <p:sp>
        <p:nvSpPr>
          <p:cNvPr id="286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3700" y="692150"/>
            <a:ext cx="6072188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MX" altLang="en-US"/>
          </a:p>
        </p:txBody>
      </p:sp>
    </p:spTree>
    <p:extLst>
      <p:ext uri="{BB962C8B-B14F-4D97-AF65-F5344CB8AC3E}">
        <p14:creationId xmlns:p14="http://schemas.microsoft.com/office/powerpoint/2010/main" val="585262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 txBox="1">
            <a:spLocks noGrp="1"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23675227-2266-2D41-ADE2-E9B1DA32B9E9}" type="datetime4">
              <a:rPr lang="en-US" altLang="en-US" sz="1200">
                <a:latin typeface="Calibri" charset="0"/>
              </a:rPr>
              <a:pPr algn="r" eaLnBrk="1" hangingPunct="1"/>
              <a:t>May 16, 2016</a:t>
            </a:fld>
            <a:endParaRPr lang="en-US" altLang="en-US" sz="1200">
              <a:latin typeface="Calibri" charset="0"/>
            </a:endParaRPr>
          </a:p>
        </p:txBody>
      </p:sp>
      <p:sp>
        <p:nvSpPr>
          <p:cNvPr id="33795" name="Rectangle 6"/>
          <p:cNvSpPr txBox="1">
            <a:spLocks noGrp="1"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>
                <a:latin typeface="Calibri" charset="0"/>
              </a:rPr>
              <a:t>A Small Dose of Toxicology - Overview</a:t>
            </a:r>
          </a:p>
        </p:txBody>
      </p:sp>
      <p:sp>
        <p:nvSpPr>
          <p:cNvPr id="3379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ADF6CB9C-8278-774E-9088-5CD14AE84AA2}" type="slidenum">
              <a:rPr lang="en-US" altLang="en-US" sz="1200">
                <a:latin typeface="Calibri" charset="0"/>
              </a:rPr>
              <a:pPr algn="r" eaLnBrk="1" hangingPunct="1"/>
              <a:t>7</a:t>
            </a:fld>
            <a:endParaRPr lang="en-US" altLang="en-US" sz="1200">
              <a:latin typeface="Calibri" charset="0"/>
            </a:endParaRPr>
          </a:p>
        </p:txBody>
      </p:sp>
      <p:sp>
        <p:nvSpPr>
          <p:cNvPr id="337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3700" y="692150"/>
            <a:ext cx="6072188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MX" altLang="en-US"/>
          </a:p>
        </p:txBody>
      </p:sp>
    </p:spTree>
    <p:extLst>
      <p:ext uri="{BB962C8B-B14F-4D97-AF65-F5344CB8AC3E}">
        <p14:creationId xmlns:p14="http://schemas.microsoft.com/office/powerpoint/2010/main" val="1141494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26E57B9D-23BA-BF47-97A1-3C50C95D4154}" type="datetime4">
              <a:rPr lang="en-US" altLang="en-US" sz="1200">
                <a:latin typeface="Calibri" charset="0"/>
              </a:rPr>
              <a:pPr eaLnBrk="1" hangingPunct="1"/>
              <a:t>May 16, 2016</a:t>
            </a:fld>
            <a:endParaRPr lang="en-US" altLang="en-US" sz="1200">
              <a:latin typeface="Calibri" charset="0"/>
            </a:endParaRPr>
          </a:p>
        </p:txBody>
      </p:sp>
      <p:sp>
        <p:nvSpPr>
          <p:cNvPr id="31747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>
                <a:latin typeface="Calibri" charset="0"/>
              </a:rPr>
              <a:t>A Small Dose of Toxicology - Overview</a:t>
            </a:r>
          </a:p>
        </p:txBody>
      </p:sp>
      <p:sp>
        <p:nvSpPr>
          <p:cNvPr id="3174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59202DB-0D83-284D-82D0-D2F41FAE7445}" type="slidenum">
              <a:rPr lang="en-US" altLang="en-US" sz="1200">
                <a:latin typeface="Calibri" charset="0"/>
              </a:rPr>
              <a:pPr eaLnBrk="1" hangingPunct="1"/>
              <a:t>8</a:t>
            </a:fld>
            <a:endParaRPr lang="en-US" altLang="en-US" sz="1200">
              <a:latin typeface="Calibri" charset="0"/>
            </a:endParaRPr>
          </a:p>
        </p:txBody>
      </p:sp>
      <p:sp>
        <p:nvSpPr>
          <p:cNvPr id="317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3700" y="692150"/>
            <a:ext cx="6072188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MX" altLang="en-US"/>
          </a:p>
        </p:txBody>
      </p:sp>
    </p:spTree>
    <p:extLst>
      <p:ext uri="{BB962C8B-B14F-4D97-AF65-F5344CB8AC3E}">
        <p14:creationId xmlns:p14="http://schemas.microsoft.com/office/powerpoint/2010/main" val="1960585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odor threshold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E7DAF-82FA-3549-9D5C-201A74819A8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9649F-A30C-48F9-9B84-F806CC064AE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944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9649F-A30C-48F9-9B84-F806CC064AE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686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58DE-24D2-5C41-A084-46CBFACD2E49}" type="datetimeFigureOut">
              <a:rPr lang="en-US" smtClean="0"/>
              <a:t>5/16/16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1204-568C-A146-AE0B-3E7DCECB1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55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58DE-24D2-5C41-A084-46CBFACD2E49}" type="datetimeFigureOut">
              <a:rPr lang="en-US" smtClean="0"/>
              <a:t>5/16/16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1204-568C-A146-AE0B-3E7DCECB1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77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58DE-24D2-5C41-A084-46CBFACD2E49}" type="datetimeFigureOut">
              <a:rPr lang="en-US" smtClean="0"/>
              <a:t>5/16/16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1204-568C-A146-AE0B-3E7DCECB1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59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58DE-24D2-5C41-A084-46CBFACD2E49}" type="datetimeFigureOut">
              <a:rPr lang="en-US" smtClean="0"/>
              <a:t>5/16/16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1204-568C-A146-AE0B-3E7DCECB16F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9045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58DE-24D2-5C41-A084-46CBFACD2E49}" type="datetimeFigureOut">
              <a:rPr lang="en-US" smtClean="0"/>
              <a:t>5/16/16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1204-568C-A146-AE0B-3E7DCECB1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33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58DE-24D2-5C41-A084-46CBFACD2E49}" type="datetimeFigureOut">
              <a:rPr lang="en-US" smtClean="0"/>
              <a:t>5/16/16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1204-568C-A146-AE0B-3E7DCECB1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6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58DE-24D2-5C41-A084-46CBFACD2E49}" type="datetimeFigureOut">
              <a:rPr lang="en-US" smtClean="0"/>
              <a:t>5/16/16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1204-568C-A146-AE0B-3E7DCECB1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806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58DE-24D2-5C41-A084-46CBFACD2E49}" type="datetimeFigureOut">
              <a:rPr lang="en-US" smtClean="0"/>
              <a:t>5/16/16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1204-568C-A146-AE0B-3E7DCECB1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496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58DE-24D2-5C41-A084-46CBFACD2E49}" type="datetimeFigureOut">
              <a:rPr lang="en-US" smtClean="0"/>
              <a:t>5/16/16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1204-568C-A146-AE0B-3E7DCECB1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96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58DE-24D2-5C41-A084-46CBFACD2E49}" type="datetimeFigureOut">
              <a:rPr lang="en-US" smtClean="0"/>
              <a:t>5/16/16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1204-568C-A146-AE0B-3E7DCECB1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511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58DE-24D2-5C41-A084-46CBFACD2E49}" type="datetimeFigureOut">
              <a:rPr lang="en-US" smtClean="0"/>
              <a:t>5/16/16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1204-568C-A146-AE0B-3E7DCECB1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361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58DE-24D2-5C41-A084-46CBFACD2E49}" type="datetimeFigureOut">
              <a:rPr lang="en-US" smtClean="0"/>
              <a:t>5/16/16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1204-568C-A146-AE0B-3E7DCECB1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7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58DE-24D2-5C41-A084-46CBFACD2E49}" type="datetimeFigureOut">
              <a:rPr lang="en-US" smtClean="0"/>
              <a:t>5/16/16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1204-568C-A146-AE0B-3E7DCECB1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902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58DE-24D2-5C41-A084-46CBFACD2E49}" type="datetimeFigureOut">
              <a:rPr lang="en-US" smtClean="0"/>
              <a:t>5/16/16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1204-568C-A146-AE0B-3E7DCECB1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58DE-24D2-5C41-A084-46CBFACD2E49}" type="datetimeFigureOut">
              <a:rPr lang="en-US" smtClean="0"/>
              <a:t>5/16/16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1204-568C-A146-AE0B-3E7DCECB1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27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58DE-24D2-5C41-A084-46CBFACD2E49}" type="datetimeFigureOut">
              <a:rPr lang="en-US" smtClean="0"/>
              <a:t>5/16/16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1204-568C-A146-AE0B-3E7DCECB1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94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58DE-24D2-5C41-A084-46CBFACD2E49}" type="datetimeFigureOut">
              <a:rPr lang="en-US" smtClean="0"/>
              <a:t>5/16/16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1204-568C-A146-AE0B-3E7DCECB1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64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C1A58DE-24D2-5C41-A084-46CBFACD2E49}" type="datetimeFigureOut">
              <a:rPr lang="en-US" smtClean="0"/>
              <a:t>5/16/16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8DD31204-568C-A146-AE0B-3E7DCECB1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6411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hyperlink" Target="http://www.pro-am.com/Catalog/Graphics/Product/422.jpg" TargetMode="External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image" Target="../media/image16.jpeg"/><Relationship Id="rId8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kQHbePKW0lg" TargetMode="External"/><Relationship Id="rId3" Type="http://schemas.openxmlformats.org/officeDocument/2006/relationships/image" Target="../media/image18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hyperlink" Target="http://www.pro-am.com/Catalog/Graphics/Product/422.jpg" TargetMode="External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image" Target="../media/image16.jpeg"/><Relationship Id="rId8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5" Type="http://schemas.openxmlformats.org/officeDocument/2006/relationships/oleObject" Target="../embeddings/oleObject1.bin"/><Relationship Id="rId6" Type="http://schemas.openxmlformats.org/officeDocument/2006/relationships/image" Target="../media/image6.w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7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image" Target="../media/image11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 Day 1: Key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Identify hazards early.</a:t>
            </a:r>
          </a:p>
          <a:p>
            <a:r>
              <a:rPr lang="en-US" sz="3200" dirty="0" smtClean="0"/>
              <a:t>Control hazards using “hierarchy of controls.”</a:t>
            </a:r>
          </a:p>
          <a:p>
            <a:r>
              <a:rPr lang="en-US" sz="3200" dirty="0" smtClean="0"/>
              <a:t>Use all information to learn about potential hazards: </a:t>
            </a:r>
          </a:p>
          <a:p>
            <a:pPr lvl="1"/>
            <a:r>
              <a:rPr lang="en-US" dirty="0" smtClean="0"/>
              <a:t>site history</a:t>
            </a:r>
            <a:endParaRPr lang="en-US" dirty="0"/>
          </a:p>
          <a:p>
            <a:pPr lvl="1"/>
            <a:r>
              <a:rPr lang="en-US" dirty="0" smtClean="0"/>
              <a:t>knowledge about industry and processes</a:t>
            </a:r>
          </a:p>
          <a:p>
            <a:pPr lvl="1"/>
            <a:r>
              <a:rPr lang="en-US" dirty="0" smtClean="0"/>
              <a:t>safety information sheets</a:t>
            </a:r>
          </a:p>
          <a:p>
            <a:pPr lvl="1"/>
            <a:r>
              <a:rPr lang="en-US" dirty="0" smtClean="0"/>
              <a:t> interviews, site walkthrough, testing </a:t>
            </a:r>
          </a:p>
          <a:p>
            <a:r>
              <a:rPr lang="en-US" sz="3200" dirty="0" smtClean="0"/>
              <a:t>Identifying hazards is not enough: they must be controlled effectively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179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Air Contaminants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1572260" y="1528762"/>
            <a:ext cx="8686862" cy="5010150"/>
          </a:xfrm>
        </p:spPr>
        <p:txBody>
          <a:bodyPr>
            <a:normAutofit/>
          </a:bodyPr>
          <a:lstStyle/>
          <a:p>
            <a:r>
              <a:rPr lang="en-US" altLang="en-US" sz="3200" i="1" u="sng" dirty="0">
                <a:solidFill>
                  <a:schemeClr val="tx1"/>
                </a:solidFill>
              </a:rPr>
              <a:t>Dust:</a:t>
            </a:r>
            <a:r>
              <a:rPr lang="en-US" altLang="en-US" sz="3200" dirty="0"/>
              <a:t>  solid mechanically produced particles.</a:t>
            </a:r>
          </a:p>
          <a:p>
            <a:r>
              <a:rPr lang="en-US" altLang="en-US" sz="3200" i="1" u="sng" dirty="0">
                <a:solidFill>
                  <a:schemeClr val="tx1"/>
                </a:solidFill>
              </a:rPr>
              <a:t>Fume:</a:t>
            </a:r>
            <a:r>
              <a:rPr lang="en-US" altLang="en-US" sz="3200" dirty="0"/>
              <a:t> condensate of volatized solid.</a:t>
            </a:r>
          </a:p>
          <a:p>
            <a:r>
              <a:rPr lang="en-US" altLang="en-US" sz="3200" i="1" u="sng" dirty="0">
                <a:solidFill>
                  <a:schemeClr val="tx1"/>
                </a:solidFill>
              </a:rPr>
              <a:t>Spray</a:t>
            </a:r>
            <a:r>
              <a:rPr lang="en-US" altLang="en-US" sz="3200" dirty="0">
                <a:solidFill>
                  <a:schemeClr val="tx1"/>
                </a:solidFill>
              </a:rPr>
              <a:t>:</a:t>
            </a:r>
            <a:r>
              <a:rPr lang="en-US" altLang="en-US" sz="3200" dirty="0"/>
              <a:t> liquid mechanically produced particle</a:t>
            </a:r>
          </a:p>
          <a:p>
            <a:r>
              <a:rPr lang="en-US" altLang="en-US" sz="3200" i="1" u="sng" dirty="0">
                <a:solidFill>
                  <a:schemeClr val="tx1"/>
                </a:solidFill>
              </a:rPr>
              <a:t>Mist:</a:t>
            </a:r>
            <a:r>
              <a:rPr lang="en-US" altLang="en-US" sz="3200" dirty="0"/>
              <a:t> liquid condensation particle.</a:t>
            </a:r>
          </a:p>
          <a:p>
            <a:r>
              <a:rPr lang="en-US" altLang="en-US" sz="3200" i="1" u="sng" dirty="0">
                <a:solidFill>
                  <a:schemeClr val="tx1"/>
                </a:solidFill>
              </a:rPr>
              <a:t>Vapor</a:t>
            </a:r>
            <a:r>
              <a:rPr lang="en-US" altLang="en-US" sz="3200" dirty="0">
                <a:solidFill>
                  <a:schemeClr val="tx1"/>
                </a:solidFill>
              </a:rPr>
              <a:t>:</a:t>
            </a:r>
            <a:r>
              <a:rPr lang="en-US" altLang="en-US" sz="3200" dirty="0"/>
              <a:t>  gaseous phase of liquid.</a:t>
            </a:r>
          </a:p>
          <a:p>
            <a:r>
              <a:rPr lang="en-US" altLang="en-US" sz="3200" i="1" u="sng" dirty="0">
                <a:solidFill>
                  <a:schemeClr val="tx1"/>
                </a:solidFill>
              </a:rPr>
              <a:t>Gas</a:t>
            </a:r>
            <a:r>
              <a:rPr lang="en-US" altLang="en-US" sz="3200" dirty="0">
                <a:solidFill>
                  <a:schemeClr val="tx1"/>
                </a:solidFill>
              </a:rPr>
              <a:t>:</a:t>
            </a:r>
            <a:r>
              <a:rPr lang="en-US" altLang="en-US" sz="3200" dirty="0"/>
              <a:t> gas at standard temperature and pressure</a:t>
            </a:r>
            <a:r>
              <a:rPr lang="en-US" altLang="en-US" sz="3200" dirty="0" smtClean="0"/>
              <a:t>.</a:t>
            </a:r>
          </a:p>
          <a:p>
            <a:endParaRPr lang="en-US" altLang="en-US" sz="3200" dirty="0"/>
          </a:p>
          <a:p>
            <a:pPr>
              <a:buFontTx/>
              <a:buNone/>
            </a:pPr>
            <a:r>
              <a:rPr lang="en-US" altLang="en-US" sz="3200" i="1" dirty="0">
                <a:solidFill>
                  <a:schemeClr val="tx1"/>
                </a:solidFill>
              </a:rPr>
              <a:t>Why does it matter?</a:t>
            </a:r>
          </a:p>
        </p:txBody>
      </p:sp>
    </p:spTree>
    <p:extLst>
      <p:ext uri="{BB962C8B-B14F-4D97-AF65-F5344CB8AC3E}">
        <p14:creationId xmlns:p14="http://schemas.microsoft.com/office/powerpoint/2010/main" val="9834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11"/>
          <p:cNvGrpSpPr>
            <a:grpSpLocks/>
          </p:cNvGrpSpPr>
          <p:nvPr/>
        </p:nvGrpSpPr>
        <p:grpSpPr bwMode="auto">
          <a:xfrm>
            <a:off x="647701" y="1438275"/>
            <a:ext cx="10771147" cy="5106989"/>
            <a:chOff x="0" y="0"/>
            <a:chExt cx="5760" cy="2323"/>
          </a:xfrm>
        </p:grpSpPr>
        <p:sp>
          <p:nvSpPr>
            <p:cNvPr id="29707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5760" cy="23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es-MX" altLang="en-US" sz="1800"/>
            </a:p>
          </p:txBody>
        </p:sp>
        <p:grpSp>
          <p:nvGrpSpPr>
            <p:cNvPr id="29708" name="Group 9"/>
            <p:cNvGrpSpPr>
              <a:grpSpLocks/>
            </p:cNvGrpSpPr>
            <p:nvPr/>
          </p:nvGrpSpPr>
          <p:grpSpPr bwMode="auto">
            <a:xfrm>
              <a:off x="0" y="0"/>
              <a:ext cx="5760" cy="2323"/>
              <a:chOff x="0" y="0"/>
              <a:chExt cx="5760" cy="2323"/>
            </a:xfrm>
          </p:grpSpPr>
          <p:sp>
            <p:nvSpPr>
              <p:cNvPr id="29709" name="Rectangle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232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s-MX" altLang="en-US" sz="1800"/>
              </a:p>
            </p:txBody>
          </p:sp>
          <p:grpSp>
            <p:nvGrpSpPr>
              <p:cNvPr id="29710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760" cy="2323"/>
                <a:chOff x="0" y="0"/>
                <a:chExt cx="5760" cy="2323"/>
              </a:xfrm>
            </p:grpSpPr>
            <p:sp>
              <p:nvSpPr>
                <p:cNvPr id="29711" name="Rectangle 4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250" cy="20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2075" tIns="0" rIns="92075" bIns="46038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lang="es-MX" altLang="en-US" sz="1800"/>
                </a:p>
              </p:txBody>
            </p:sp>
            <p:sp>
              <p:nvSpPr>
                <p:cNvPr id="29712" name="Rectangle 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5760" cy="232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2075" tIns="0" rIns="92075" bIns="46038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lang="en-US" altLang="en-US" sz="900">
                      <a:solidFill>
                        <a:srgbClr val="333333"/>
                      </a:solidFill>
                    </a:rPr>
                    <a:t>  </a:t>
                  </a:r>
                  <a:r>
                    <a:rPr lang="en-US" altLang="en-US" sz="23900">
                      <a:solidFill>
                        <a:srgbClr val="333333"/>
                      </a:solidFill>
                    </a:rPr>
                    <a:t> </a:t>
                  </a:r>
                  <a:r>
                    <a:rPr lang="en-US" altLang="en-US" sz="900">
                      <a:solidFill>
                        <a:srgbClr val="333333"/>
                      </a:solidFill>
                    </a:rPr>
                    <a:t>                                                     </a:t>
                  </a:r>
                </a:p>
              </p:txBody>
            </p:sp>
          </p:grpSp>
        </p:grpSp>
      </p:grpSp>
      <p:pic>
        <p:nvPicPr>
          <p:cNvPr id="29699" name="Picture 6" descr="http://www.pine-environmental.com/Images/Products/10456708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31" y="1524000"/>
            <a:ext cx="1371600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13" descr="http://www.inwusa.com/images/indsci_vx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1774826"/>
            <a:ext cx="2468563" cy="20351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1" name="Picture 15" descr="http://images.google.com/images?q=tbn:J_9cIVkpl-a2EM:http://www.pro-am.com/Catalog/Graphics/Product/422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297" y="2881175"/>
            <a:ext cx="1616075" cy="10636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19" descr="http://www.uwm.edu/Dept/EHSRM/ASB/PHOTOS/img101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114800"/>
            <a:ext cx="2400300" cy="227488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3" name="Picture 21" descr="http://www.zefon.com/store/files/images/thumbnails/t_55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r="10001"/>
          <a:stretch>
            <a:fillRect/>
          </a:stretch>
        </p:blipFill>
        <p:spPr bwMode="auto">
          <a:xfrm>
            <a:off x="2847786" y="1662516"/>
            <a:ext cx="1828800" cy="22860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4" name="Picture 25" descr="http://www.skcgulfcoast.com/images/products/impinger_train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3505201"/>
            <a:ext cx="2468563" cy="304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5" name="Text Box 26"/>
          <p:cNvSpPr txBox="1">
            <a:spLocks noChangeArrowheads="1"/>
          </p:cNvSpPr>
          <p:nvPr/>
        </p:nvSpPr>
        <p:spPr bwMode="auto">
          <a:xfrm>
            <a:off x="1333500" y="209550"/>
            <a:ext cx="7924800" cy="64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/>
              <a:t>Measuring Workplace Exposures</a:t>
            </a:r>
            <a:endParaRPr lang="en-US" altLang="en-US" sz="36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07364" y="4815278"/>
            <a:ext cx="2575719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Biological Samples </a:t>
            </a:r>
            <a:r>
              <a:rPr lang="en-US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– blood; </a:t>
            </a:r>
            <a:r>
              <a:rPr lang="en-US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urine; hair; exhaled breath</a:t>
            </a:r>
          </a:p>
        </p:txBody>
      </p:sp>
    </p:spTree>
    <p:extLst>
      <p:ext uri="{BB962C8B-B14F-4D97-AF65-F5344CB8AC3E}">
        <p14:creationId xmlns:p14="http://schemas.microsoft.com/office/powerpoint/2010/main" val="208069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Sampling</a:t>
            </a:r>
            <a:endParaRPr lang="en-US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942" y="1825625"/>
            <a:ext cx="7808690" cy="4351338"/>
          </a:xfrm>
        </p:spPr>
      </p:pic>
    </p:spTree>
    <p:extLst>
      <p:ext uri="{BB962C8B-B14F-4D97-AF65-F5344CB8AC3E}">
        <p14:creationId xmlns:p14="http://schemas.microsoft.com/office/powerpoint/2010/main" val="1937045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Potentially Hazardous Processes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90654" y="1632744"/>
            <a:ext cx="11173521" cy="478155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3900" u="sng" dirty="0" smtClean="0"/>
              <a:t>Combustion</a:t>
            </a:r>
            <a:r>
              <a:rPr lang="en-US" altLang="en-US" sz="3900" dirty="0" smtClean="0"/>
              <a:t>   		noise</a:t>
            </a:r>
            <a:r>
              <a:rPr lang="en-US" altLang="en-US" sz="3900" dirty="0"/>
              <a:t>, products of </a:t>
            </a:r>
            <a:r>
              <a:rPr lang="en-US" altLang="en-US" sz="3900" dirty="0" smtClean="0"/>
              <a:t>combustion</a:t>
            </a:r>
            <a:endParaRPr lang="en-US" altLang="en-US" sz="3900" dirty="0"/>
          </a:p>
          <a:p>
            <a:r>
              <a:rPr lang="en-US" altLang="en-US" sz="3900" u="sng" dirty="0"/>
              <a:t>H</a:t>
            </a:r>
            <a:r>
              <a:rPr lang="en-US" altLang="en-US" sz="3900" u="sng" dirty="0" smtClean="0"/>
              <a:t>eating</a:t>
            </a:r>
            <a:r>
              <a:rPr lang="en-US" altLang="en-US" sz="3900" dirty="0"/>
              <a:t>	</a:t>
            </a:r>
            <a:r>
              <a:rPr lang="en-US" altLang="en-US" sz="3900" dirty="0" smtClean="0"/>
              <a:t>			noise</a:t>
            </a:r>
            <a:r>
              <a:rPr lang="en-US" altLang="en-US" sz="3900" dirty="0"/>
              <a:t>, heating effects</a:t>
            </a:r>
          </a:p>
          <a:p>
            <a:r>
              <a:rPr lang="en-US" altLang="en-US" sz="3900" u="sng" dirty="0" smtClean="0"/>
              <a:t>Metal melting</a:t>
            </a:r>
            <a:r>
              <a:rPr lang="en-US" altLang="en-US" sz="3900" dirty="0"/>
              <a:t>	</a:t>
            </a:r>
            <a:r>
              <a:rPr lang="en-US" altLang="en-US" sz="3900" dirty="0" smtClean="0"/>
              <a:t>	fumes </a:t>
            </a:r>
            <a:r>
              <a:rPr lang="en-US" altLang="en-US" sz="3900" dirty="0"/>
              <a:t>or dust</a:t>
            </a:r>
          </a:p>
          <a:p>
            <a:r>
              <a:rPr lang="en-US" altLang="en-US" sz="3900" u="sng" dirty="0" smtClean="0"/>
              <a:t>Electric </a:t>
            </a:r>
            <a:r>
              <a:rPr lang="en-US" altLang="en-US" sz="3900" u="sng" dirty="0"/>
              <a:t>discharge</a:t>
            </a:r>
            <a:r>
              <a:rPr lang="en-US" altLang="en-US" sz="3900" dirty="0"/>
              <a:t>	</a:t>
            </a:r>
            <a:r>
              <a:rPr lang="en-US" altLang="en-US" sz="3900" dirty="0" smtClean="0"/>
              <a:t>	ozone</a:t>
            </a:r>
            <a:r>
              <a:rPr lang="en-US" altLang="en-US" sz="3900" dirty="0"/>
              <a:t>, nitrogen oxides</a:t>
            </a:r>
          </a:p>
          <a:p>
            <a:r>
              <a:rPr lang="en-US" altLang="en-US" sz="3900" u="sng" dirty="0" smtClean="0"/>
              <a:t>Dry </a:t>
            </a:r>
            <a:r>
              <a:rPr lang="en-US" altLang="en-US" sz="3900" u="sng" dirty="0"/>
              <a:t>crushing, grinding</a:t>
            </a:r>
            <a:r>
              <a:rPr lang="en-US" altLang="en-US" sz="3900" dirty="0"/>
              <a:t>   </a:t>
            </a:r>
            <a:r>
              <a:rPr lang="en-US" altLang="en-US" sz="3900" dirty="0" smtClean="0"/>
              <a:t>dust</a:t>
            </a:r>
            <a:r>
              <a:rPr lang="en-US" altLang="en-US" sz="3900" dirty="0"/>
              <a:t>, noise</a:t>
            </a:r>
          </a:p>
          <a:p>
            <a:r>
              <a:rPr lang="en-US" altLang="en-US" sz="3900" u="sng" dirty="0" smtClean="0"/>
              <a:t>Mixing</a:t>
            </a:r>
            <a:r>
              <a:rPr lang="en-US" altLang="en-US" sz="3900" u="sng" dirty="0"/>
              <a:t>, conveying</a:t>
            </a:r>
            <a:r>
              <a:rPr lang="en-US" altLang="en-US" sz="3900" dirty="0"/>
              <a:t>	  </a:t>
            </a:r>
            <a:r>
              <a:rPr lang="en-US" altLang="en-US" sz="3900" dirty="0" smtClean="0"/>
              <a:t>	dust</a:t>
            </a:r>
            <a:r>
              <a:rPr lang="en-US" altLang="en-US" sz="3900" dirty="0"/>
              <a:t>, vapors, noise</a:t>
            </a:r>
          </a:p>
          <a:p>
            <a:r>
              <a:rPr lang="en-US" altLang="en-US" sz="3900" u="sng" dirty="0" smtClean="0"/>
              <a:t>Coating</a:t>
            </a:r>
            <a:r>
              <a:rPr lang="en-US" altLang="en-US" sz="3900" u="sng" dirty="0"/>
              <a:t>, painting</a:t>
            </a:r>
            <a:r>
              <a:rPr lang="en-US" altLang="en-US" sz="3900" dirty="0"/>
              <a:t>	  </a:t>
            </a:r>
            <a:r>
              <a:rPr lang="en-US" altLang="en-US" sz="3900" dirty="0" smtClean="0"/>
              <a:t>	solvents</a:t>
            </a:r>
            <a:r>
              <a:rPr lang="en-US" altLang="en-US" sz="3900" dirty="0"/>
              <a:t>, pigments</a:t>
            </a:r>
          </a:p>
          <a:p>
            <a:r>
              <a:rPr lang="en-US" altLang="en-US" sz="3900" u="sng" dirty="0" smtClean="0"/>
              <a:t>Electroplating</a:t>
            </a:r>
            <a:r>
              <a:rPr lang="en-US" altLang="en-US" sz="3900" dirty="0"/>
              <a:t>	</a:t>
            </a:r>
            <a:r>
              <a:rPr lang="en-US" altLang="en-US" sz="3900" dirty="0" smtClean="0"/>
              <a:t>	acid </a:t>
            </a:r>
            <a:r>
              <a:rPr lang="en-US" altLang="en-US" sz="3900" dirty="0"/>
              <a:t>mist</a:t>
            </a:r>
          </a:p>
          <a:p>
            <a:endParaRPr lang="en-US" altLang="en-US" sz="1500" dirty="0"/>
          </a:p>
          <a:p>
            <a:endParaRPr lang="en-US" altLang="en-US" sz="1500" dirty="0"/>
          </a:p>
          <a:p>
            <a:endParaRPr lang="en-US" altLang="en-US" sz="1500" dirty="0"/>
          </a:p>
        </p:txBody>
      </p:sp>
    </p:spTree>
    <p:extLst>
      <p:ext uri="{BB962C8B-B14F-4D97-AF65-F5344CB8AC3E}">
        <p14:creationId xmlns:p14="http://schemas.microsoft.com/office/powerpoint/2010/main" val="42339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Potentially Hazardous Processes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995680" y="1657350"/>
            <a:ext cx="10133237" cy="3638550"/>
          </a:xfrm>
        </p:spPr>
        <p:txBody>
          <a:bodyPr>
            <a:normAutofit/>
          </a:bodyPr>
          <a:lstStyle/>
          <a:p>
            <a:r>
              <a:rPr lang="en-US" altLang="en-US" sz="3600" u="sng" dirty="0"/>
              <a:t>Cold or hot </a:t>
            </a:r>
            <a:r>
              <a:rPr lang="en-US" altLang="en-US" sz="3600" u="sng" dirty="0" smtClean="0"/>
              <a:t>forming</a:t>
            </a:r>
            <a:r>
              <a:rPr lang="en-US" altLang="en-US" sz="3600" dirty="0" smtClean="0"/>
              <a:t> 	lubricant</a:t>
            </a:r>
            <a:r>
              <a:rPr lang="en-US" altLang="en-US" sz="3600" dirty="0"/>
              <a:t>, mist, </a:t>
            </a:r>
            <a:r>
              <a:rPr lang="en-US" altLang="en-US" sz="3600" dirty="0" smtClean="0"/>
              <a:t>noise</a:t>
            </a:r>
            <a:endParaRPr lang="en-US" altLang="en-US" sz="3600" dirty="0"/>
          </a:p>
          <a:p>
            <a:r>
              <a:rPr lang="en-US" altLang="en-US" sz="3600" u="sng" dirty="0" smtClean="0"/>
              <a:t>Welding</a:t>
            </a:r>
            <a:r>
              <a:rPr lang="en-US" altLang="en-US" sz="3600" u="sng" dirty="0"/>
              <a:t>, </a:t>
            </a:r>
            <a:r>
              <a:rPr lang="en-US" altLang="en-US" sz="3600" u="sng" dirty="0" smtClean="0"/>
              <a:t>soldering</a:t>
            </a:r>
            <a:r>
              <a:rPr lang="en-US" altLang="en-US" sz="3600" dirty="0" smtClean="0"/>
              <a:t> 	metal</a:t>
            </a:r>
            <a:r>
              <a:rPr lang="en-US" altLang="en-US" sz="3600" dirty="0"/>
              <a:t>, flux, gases</a:t>
            </a:r>
          </a:p>
          <a:p>
            <a:r>
              <a:rPr lang="en-US" altLang="en-US" sz="3600" u="sng" dirty="0" smtClean="0"/>
              <a:t>Warehousing</a:t>
            </a:r>
            <a:r>
              <a:rPr lang="en-US" altLang="en-US" sz="3600" dirty="0"/>
              <a:t>	       </a:t>
            </a:r>
            <a:r>
              <a:rPr lang="en-US" altLang="en-US" sz="3600" dirty="0" smtClean="0"/>
              <a:t>		vehicle </a:t>
            </a:r>
            <a:r>
              <a:rPr lang="en-US" altLang="en-US" sz="3600" dirty="0"/>
              <a:t>emissions</a:t>
            </a:r>
          </a:p>
          <a:p>
            <a:r>
              <a:rPr lang="en-US" altLang="en-US" sz="3600" u="sng" dirty="0" smtClean="0"/>
              <a:t>Wet mixing</a:t>
            </a:r>
            <a:r>
              <a:rPr lang="en-US" altLang="en-US" sz="3600" dirty="0"/>
              <a:t>	</a:t>
            </a:r>
            <a:r>
              <a:rPr lang="en-US" altLang="en-US" sz="3600" dirty="0" smtClean="0"/>
              <a:t>		mist</a:t>
            </a:r>
            <a:r>
              <a:rPr lang="en-US" altLang="en-US" sz="3600" dirty="0"/>
              <a:t>, dust, noise</a:t>
            </a:r>
          </a:p>
          <a:p>
            <a:r>
              <a:rPr lang="en-US" altLang="en-US" sz="3600" u="sng" dirty="0" smtClean="0"/>
              <a:t>Hazardous </a:t>
            </a:r>
            <a:r>
              <a:rPr lang="en-US" altLang="en-US" sz="3600" u="sng" dirty="0"/>
              <a:t>Waste Ops</a:t>
            </a:r>
            <a:r>
              <a:rPr lang="en-US" altLang="en-US" sz="3600" dirty="0"/>
              <a:t>.  </a:t>
            </a:r>
            <a:r>
              <a:rPr lang="en-US" altLang="en-US" sz="3600" dirty="0" smtClean="0"/>
              <a:t>dust</a:t>
            </a:r>
            <a:r>
              <a:rPr lang="en-US" altLang="en-US" sz="3600" dirty="0"/>
              <a:t>, gases, noise</a:t>
            </a:r>
          </a:p>
          <a:p>
            <a:endParaRPr lang="en-US" altLang="en-US" sz="1500" dirty="0"/>
          </a:p>
        </p:txBody>
      </p:sp>
    </p:spTree>
    <p:extLst>
      <p:ext uri="{BB962C8B-B14F-4D97-AF65-F5344CB8AC3E}">
        <p14:creationId xmlns:p14="http://schemas.microsoft.com/office/powerpoint/2010/main" val="10450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Worksite Walkthrough Reminders</a:t>
            </a:r>
            <a:endParaRPr lang="en-US" altLang="en-US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/>
              <a:t>Observe the process closely</a:t>
            </a:r>
          </a:p>
          <a:p>
            <a:r>
              <a:rPr lang="en-US" altLang="en-US" sz="3200" dirty="0"/>
              <a:t>Interview the people</a:t>
            </a:r>
          </a:p>
          <a:p>
            <a:r>
              <a:rPr lang="en-US" altLang="en-US" sz="3200" dirty="0"/>
              <a:t>What do they do?  How do they do it?</a:t>
            </a:r>
          </a:p>
          <a:p>
            <a:r>
              <a:rPr lang="en-US" altLang="en-US" sz="3200" dirty="0"/>
              <a:t>What do they use?  How much?</a:t>
            </a:r>
          </a:p>
          <a:p>
            <a:r>
              <a:rPr lang="en-US" altLang="en-US" sz="3200" dirty="0"/>
              <a:t>Evaluate chemical inventory.</a:t>
            </a:r>
          </a:p>
          <a:p>
            <a:r>
              <a:rPr lang="en-US" altLang="en-US" sz="3200" dirty="0"/>
              <a:t>What personal protective equipment and workplace controls are in place?  Do they appear to be effective?</a:t>
            </a:r>
          </a:p>
        </p:txBody>
      </p:sp>
    </p:spTree>
    <p:extLst>
      <p:ext uri="{BB962C8B-B14F-4D97-AF65-F5344CB8AC3E}">
        <p14:creationId xmlns:p14="http://schemas.microsoft.com/office/powerpoint/2010/main" val="86379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What </a:t>
            </a:r>
            <a:r>
              <a:rPr lang="en-US" altLang="en-US" dirty="0"/>
              <a:t>to look for. . .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1120000" y="1825625"/>
            <a:ext cx="10233800" cy="461978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3200" dirty="0"/>
              <a:t>Visible contaminants</a:t>
            </a:r>
          </a:p>
          <a:p>
            <a:r>
              <a:rPr lang="en-US" altLang="en-US" sz="3200" dirty="0"/>
              <a:t>Sensory irritation</a:t>
            </a:r>
          </a:p>
          <a:p>
            <a:r>
              <a:rPr lang="en-US" altLang="en-US" sz="3200" dirty="0"/>
              <a:t>How are work practices?</a:t>
            </a:r>
          </a:p>
          <a:p>
            <a:r>
              <a:rPr lang="en-US" altLang="en-US" sz="3200" dirty="0"/>
              <a:t>Personal protective equipment in use?</a:t>
            </a:r>
          </a:p>
          <a:p>
            <a:r>
              <a:rPr lang="en-US" altLang="en-US" sz="3200" dirty="0"/>
              <a:t>Housekeeping &amp; storage </a:t>
            </a:r>
            <a:endParaRPr lang="en-US" altLang="en-US" sz="3200" dirty="0" smtClean="0"/>
          </a:p>
          <a:p>
            <a:r>
              <a:rPr lang="en-US" altLang="en-US" sz="3200" dirty="0" smtClean="0"/>
              <a:t>Ventilation </a:t>
            </a:r>
            <a:r>
              <a:rPr lang="en-US" altLang="en-US" sz="3200" dirty="0"/>
              <a:t>systems (general &amp; local exhaust)</a:t>
            </a:r>
          </a:p>
          <a:p>
            <a:r>
              <a:rPr lang="en-US" altLang="en-US" sz="3200" dirty="0"/>
              <a:t>Skin contact with chemicals</a:t>
            </a:r>
          </a:p>
          <a:p>
            <a:r>
              <a:rPr lang="en-US" altLang="en-US" sz="3200" dirty="0"/>
              <a:t>Sources of additional information?</a:t>
            </a:r>
          </a:p>
          <a:p>
            <a:r>
              <a:rPr lang="en-US" altLang="en-US" sz="3200" dirty="0"/>
              <a:t>Exposure assessment?</a:t>
            </a:r>
          </a:p>
          <a:p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6919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An Industrial Hygienist’s Toolkit</a:t>
            </a:r>
            <a:endParaRPr lang="en-US" alt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lvl="1"/>
            <a:r>
              <a:rPr lang="en-US" altLang="en-US" sz="2400" dirty="0" smtClean="0">
                <a:solidFill>
                  <a:srgbClr val="00B0F0"/>
                </a:solidFill>
              </a:rPr>
              <a:t>Occupational Exposure Limits</a:t>
            </a:r>
            <a:endParaRPr lang="en-US" altLang="en-US" sz="2400" dirty="0">
              <a:solidFill>
                <a:srgbClr val="00B0F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876821" y="2505075"/>
            <a:ext cx="5899889" cy="2111530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US" altLang="en-US" sz="3200" dirty="0" smtClean="0"/>
              <a:t>8-hour </a:t>
            </a:r>
            <a:r>
              <a:rPr lang="en-US" altLang="en-US" sz="3200" dirty="0"/>
              <a:t>Time Weighted Averages (TWA</a:t>
            </a:r>
            <a:r>
              <a:rPr lang="en-US" altLang="en-US" sz="3200" dirty="0" smtClean="0"/>
              <a:t>)</a:t>
            </a:r>
            <a:br>
              <a:rPr lang="en-US" altLang="en-US" sz="3200" dirty="0" smtClean="0"/>
            </a:br>
            <a:endParaRPr lang="en-US" altLang="en-US" sz="3200" dirty="0"/>
          </a:p>
          <a:p>
            <a:pPr>
              <a:buFontTx/>
              <a:buNone/>
            </a:pPr>
            <a:r>
              <a:rPr lang="en-US" altLang="en-US" sz="3200" dirty="0"/>
              <a:t> Short-term Exposure Limits (STEL</a:t>
            </a:r>
            <a:r>
              <a:rPr lang="en-US" altLang="en-US" sz="3200" dirty="0" smtClean="0"/>
              <a:t>)</a:t>
            </a:r>
            <a:br>
              <a:rPr lang="en-US" altLang="en-US" sz="3200" dirty="0" smtClean="0"/>
            </a:br>
            <a:endParaRPr lang="en-US" altLang="en-US" sz="3200" dirty="0"/>
          </a:p>
          <a:p>
            <a:pPr>
              <a:buFontTx/>
              <a:buNone/>
            </a:pPr>
            <a:r>
              <a:rPr lang="en-US" altLang="en-US" sz="3200" dirty="0"/>
              <a:t> Ceiling Limits (C)  Excursion Limits</a:t>
            </a:r>
          </a:p>
          <a:p>
            <a:pPr>
              <a:buFontTx/>
              <a:buNone/>
            </a:pPr>
            <a:endParaRPr lang="en-US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7408205" y="1681163"/>
            <a:ext cx="4441632" cy="823912"/>
          </a:xfrm>
        </p:spPr>
        <p:txBody>
          <a:bodyPr/>
          <a:lstStyle/>
          <a:p>
            <a:r>
              <a:rPr lang="en-US" dirty="0" smtClean="0"/>
              <a:t>      </a:t>
            </a:r>
            <a:r>
              <a:rPr lang="en-US" dirty="0" smtClean="0">
                <a:solidFill>
                  <a:srgbClr val="00B0F0"/>
                </a:solidFill>
              </a:rPr>
              <a:t>Type of Sampling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6814289" y="2505075"/>
            <a:ext cx="5035548" cy="3684588"/>
          </a:xfrm>
        </p:spPr>
        <p:txBody>
          <a:bodyPr>
            <a:normAutofit lnSpcReduction="10000"/>
          </a:bodyPr>
          <a:lstStyle/>
          <a:p>
            <a:pPr lvl="1"/>
            <a:r>
              <a:rPr lang="en-US" altLang="en-US" sz="3200" dirty="0"/>
              <a:t>Personal exposure monitoring</a:t>
            </a:r>
          </a:p>
          <a:p>
            <a:pPr lvl="1"/>
            <a:r>
              <a:rPr lang="en-US" altLang="en-US" sz="3200" dirty="0"/>
              <a:t>Area or process emissions.</a:t>
            </a:r>
          </a:p>
          <a:p>
            <a:pPr lvl="1"/>
            <a:r>
              <a:rPr lang="en-US" altLang="en-US" sz="3200" dirty="0"/>
              <a:t>Continuous or integrated.</a:t>
            </a:r>
          </a:p>
          <a:p>
            <a:pPr lvl="1"/>
            <a:r>
              <a:rPr lang="en-US" altLang="en-US" sz="3200" dirty="0"/>
              <a:t>Grab or </a:t>
            </a:r>
            <a:r>
              <a:rPr lang="en-US" altLang="en-US" sz="3200" dirty="0" smtClean="0"/>
              <a:t>instantaneous</a:t>
            </a:r>
          </a:p>
          <a:p>
            <a:pPr lvl="1"/>
            <a:r>
              <a:rPr lang="en-US" sz="3200" dirty="0" smtClean="0"/>
              <a:t>“Worst exposure”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57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bldLvl="2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11"/>
          <p:cNvGrpSpPr>
            <a:grpSpLocks/>
          </p:cNvGrpSpPr>
          <p:nvPr/>
        </p:nvGrpSpPr>
        <p:grpSpPr bwMode="auto">
          <a:xfrm>
            <a:off x="647701" y="1438275"/>
            <a:ext cx="10771147" cy="5106989"/>
            <a:chOff x="0" y="0"/>
            <a:chExt cx="5760" cy="2323"/>
          </a:xfrm>
        </p:grpSpPr>
        <p:sp>
          <p:nvSpPr>
            <p:cNvPr id="29707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5760" cy="23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es-MX" altLang="en-US" sz="1800"/>
            </a:p>
          </p:txBody>
        </p:sp>
        <p:grpSp>
          <p:nvGrpSpPr>
            <p:cNvPr id="29708" name="Group 9"/>
            <p:cNvGrpSpPr>
              <a:grpSpLocks/>
            </p:cNvGrpSpPr>
            <p:nvPr/>
          </p:nvGrpSpPr>
          <p:grpSpPr bwMode="auto">
            <a:xfrm>
              <a:off x="0" y="0"/>
              <a:ext cx="5760" cy="2323"/>
              <a:chOff x="0" y="0"/>
              <a:chExt cx="5760" cy="2323"/>
            </a:xfrm>
          </p:grpSpPr>
          <p:sp>
            <p:nvSpPr>
              <p:cNvPr id="29709" name="Rectangle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232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s-MX" altLang="en-US" sz="1800"/>
              </a:p>
            </p:txBody>
          </p:sp>
          <p:grpSp>
            <p:nvGrpSpPr>
              <p:cNvPr id="29710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760" cy="2323"/>
                <a:chOff x="0" y="0"/>
                <a:chExt cx="5760" cy="2323"/>
              </a:xfrm>
            </p:grpSpPr>
            <p:sp>
              <p:nvSpPr>
                <p:cNvPr id="29711" name="Rectangle 4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250" cy="20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2075" tIns="0" rIns="92075" bIns="46038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lang="es-MX" altLang="en-US" sz="1800"/>
                </a:p>
              </p:txBody>
            </p:sp>
            <p:sp>
              <p:nvSpPr>
                <p:cNvPr id="29712" name="Rectangle 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5760" cy="232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2075" tIns="0" rIns="92075" bIns="46038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lang="en-US" altLang="en-US" sz="900">
                      <a:solidFill>
                        <a:srgbClr val="333333"/>
                      </a:solidFill>
                    </a:rPr>
                    <a:t>  </a:t>
                  </a:r>
                  <a:r>
                    <a:rPr lang="en-US" altLang="en-US" sz="23900">
                      <a:solidFill>
                        <a:srgbClr val="333333"/>
                      </a:solidFill>
                    </a:rPr>
                    <a:t> </a:t>
                  </a:r>
                  <a:r>
                    <a:rPr lang="en-US" altLang="en-US" sz="900">
                      <a:solidFill>
                        <a:srgbClr val="333333"/>
                      </a:solidFill>
                    </a:rPr>
                    <a:t>                                                     </a:t>
                  </a:r>
                </a:p>
              </p:txBody>
            </p:sp>
          </p:grpSp>
        </p:grpSp>
      </p:grpSp>
      <p:pic>
        <p:nvPicPr>
          <p:cNvPr id="29699" name="Picture 6" descr="http://www.pine-environmental.com/Images/Products/10456708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31" y="1524000"/>
            <a:ext cx="1371600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13" descr="http://www.inwusa.com/images/indsci_vx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1774826"/>
            <a:ext cx="2468563" cy="20351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1" name="Picture 15" descr="http://images.google.com/images?q=tbn:J_9cIVkpl-a2EM:http://www.pro-am.com/Catalog/Graphics/Product/422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297" y="2881175"/>
            <a:ext cx="1616075" cy="10636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19" descr="http://www.uwm.edu/Dept/EHSRM/ASB/PHOTOS/img101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114800"/>
            <a:ext cx="2400300" cy="227488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3" name="Picture 21" descr="http://www.zefon.com/store/files/images/thumbnails/t_55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r="10001"/>
          <a:stretch>
            <a:fillRect/>
          </a:stretch>
        </p:blipFill>
        <p:spPr bwMode="auto">
          <a:xfrm>
            <a:off x="2847786" y="1662516"/>
            <a:ext cx="1828800" cy="22860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4" name="Picture 25" descr="http://www.skcgulfcoast.com/images/products/impinger_train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3505201"/>
            <a:ext cx="2468563" cy="304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5" name="Text Box 26"/>
          <p:cNvSpPr txBox="1">
            <a:spLocks noChangeArrowheads="1"/>
          </p:cNvSpPr>
          <p:nvPr/>
        </p:nvSpPr>
        <p:spPr bwMode="auto">
          <a:xfrm>
            <a:off x="1333500" y="209550"/>
            <a:ext cx="7924800" cy="64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/>
              <a:t>Measuring Workplace Exposures</a:t>
            </a:r>
            <a:endParaRPr lang="en-US" altLang="en-US" sz="36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07364" y="4815278"/>
            <a:ext cx="2575719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Biological Samples </a:t>
            </a:r>
            <a:r>
              <a:rPr lang="en-US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– blood; </a:t>
            </a:r>
            <a:r>
              <a:rPr lang="en-US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urine; hair; exhaled breath</a:t>
            </a:r>
          </a:p>
        </p:txBody>
      </p:sp>
    </p:spTree>
    <p:extLst>
      <p:ext uri="{BB962C8B-B14F-4D97-AF65-F5344CB8AC3E}">
        <p14:creationId xmlns:p14="http://schemas.microsoft.com/office/powerpoint/2010/main" val="11811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838201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2"/>
                </a:solidFill>
                <a:latin typeface="Baskerville Old Face" panose="02020602080505020303" pitchFamily="18" charset="0"/>
              </a:rPr>
              <a:t>Occupational Noise Exposure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40699" y="4495800"/>
            <a:ext cx="6400800" cy="1752600"/>
          </a:xfrm>
        </p:spPr>
        <p:txBody>
          <a:bodyPr/>
          <a:lstStyle/>
          <a:p>
            <a:r>
              <a:rPr lang="en-US" b="1" dirty="0" smtClean="0"/>
              <a:t>It is estimated that 16% of workers experience hearing loss as a result of excessive noise exposure.</a:t>
            </a:r>
            <a:endParaRPr lang="en-US" b="1" dirty="0"/>
          </a:p>
        </p:txBody>
      </p:sp>
      <p:pic>
        <p:nvPicPr>
          <p:cNvPr id="1029" name="Picture 5" descr="C:\Users\Mary\AppData\Local\Microsoft\Windows\Temporary Internet Files\Content.IE5\1LMLRKIY\noise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921" y="2133601"/>
            <a:ext cx="3630629" cy="178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664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2 Objectives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Understand: route of exposure, dose/response.</a:t>
            </a:r>
          </a:p>
          <a:p>
            <a:r>
              <a:rPr lang="en-US" sz="3200" dirty="0" smtClean="0"/>
              <a:t>Demonstrate knowledge of basic occupational airborne standards and guidelines, and how they are measured. </a:t>
            </a:r>
          </a:p>
          <a:p>
            <a:r>
              <a:rPr lang="en-US" sz="3200" dirty="0" smtClean="0"/>
              <a:t>Explain the role of personal protective equipment  &amp; its limitations.</a:t>
            </a:r>
          </a:p>
          <a:p>
            <a:r>
              <a:rPr lang="en-US" sz="3200" dirty="0" smtClean="0"/>
              <a:t>Understand best practices within Occupational Health Nursing</a:t>
            </a:r>
          </a:p>
          <a:p>
            <a:r>
              <a:rPr lang="en-US" sz="3200" dirty="0" smtClean="0"/>
              <a:t>Perform Practicum 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69863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Baskerville Old Face" panose="02020602080505020303" pitchFamily="18" charset="0"/>
              </a:rPr>
              <a:t>Health Effects Related </a:t>
            </a:r>
            <a:br>
              <a:rPr lang="en-US" b="1" dirty="0" smtClean="0">
                <a:latin typeface="Baskerville Old Face" panose="02020602080505020303" pitchFamily="18" charset="0"/>
              </a:rPr>
            </a:br>
            <a:r>
              <a:rPr lang="en-US" b="1" dirty="0" smtClean="0">
                <a:latin typeface="Baskerville Old Face" panose="02020602080505020303" pitchFamily="18" charset="0"/>
              </a:rPr>
              <a:t>to Noise Exposure</a:t>
            </a:r>
            <a:endParaRPr lang="en-US" b="1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Occupational noise can cause: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Psychological stress and fatigue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Interference with concentration and communication  which may result in: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Reduced productivity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Higher risk for injury in the workplace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Permanent hearing loss</a:t>
            </a:r>
          </a:p>
        </p:txBody>
      </p:sp>
    </p:spTree>
    <p:extLst>
      <p:ext uri="{BB962C8B-B14F-4D97-AF65-F5344CB8AC3E}">
        <p14:creationId xmlns:p14="http://schemas.microsoft.com/office/powerpoint/2010/main" val="627232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Noise Standards in Thailand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Promulgated by the Ministry of Industry and the Ministry of </a:t>
            </a:r>
            <a:r>
              <a:rPr lang="en-US" dirty="0" err="1" smtClean="0"/>
              <a:t>Labour</a:t>
            </a:r>
            <a:endParaRPr lang="en-US" dirty="0" smtClean="0"/>
          </a:p>
          <a:p>
            <a:pPr lvl="1">
              <a:buFont typeface="Arial" charset="0"/>
              <a:buChar char="•"/>
            </a:pPr>
            <a:r>
              <a:rPr lang="en-US" dirty="0" smtClean="0"/>
              <a:t>Permissible exposure level is 90 </a:t>
            </a:r>
            <a:r>
              <a:rPr lang="en-US" dirty="0" err="1" smtClean="0"/>
              <a:t>dBA</a:t>
            </a:r>
            <a:r>
              <a:rPr lang="en-US" dirty="0" smtClean="0"/>
              <a:t> per 8 hour period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Hearing Conservation program required if noise is greater than 85dBA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262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4597" y="765291"/>
            <a:ext cx="8579005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Preventing Noise-Induced Hearing Loss:</a:t>
            </a:r>
            <a:br>
              <a:rPr lang="en-US" dirty="0" smtClean="0"/>
            </a:br>
            <a:r>
              <a:rPr lang="en-US" dirty="0" smtClean="0"/>
              <a:t>Hierarchy of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9300" y="2789237"/>
            <a:ext cx="8229600" cy="4068763"/>
          </a:xfrm>
        </p:spPr>
        <p:txBody>
          <a:bodyPr/>
          <a:lstStyle/>
          <a:p>
            <a:r>
              <a:rPr lang="en-US" dirty="0" smtClean="0"/>
              <a:t>Engineering controls, i.e., modify or replace equipment, choose low noise tools, isolate noise source</a:t>
            </a:r>
          </a:p>
          <a:p>
            <a:r>
              <a:rPr lang="en-US" dirty="0" smtClean="0"/>
              <a:t>Administrative Controls, i.e., limit exposure time, distance from noisy equipment</a:t>
            </a:r>
          </a:p>
          <a:p>
            <a:r>
              <a:rPr lang="en-US" dirty="0" smtClean="0"/>
              <a:t>Personal Protection:  Hearing protection devices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174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877122" y="9408"/>
            <a:ext cx="10515600" cy="1325563"/>
          </a:xfrm>
        </p:spPr>
        <p:txBody>
          <a:bodyPr/>
          <a:lstStyle/>
          <a:p>
            <a:r>
              <a:rPr lang="en-US" altLang="en-US" dirty="0" smtClean="0"/>
              <a:t>Control</a:t>
            </a:r>
            <a:endParaRPr lang="en-US" altLang="en-US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1877122" y="1334971"/>
            <a:ext cx="6276278" cy="4351338"/>
          </a:xfrm>
        </p:spPr>
        <p:txBody>
          <a:bodyPr>
            <a:noAutofit/>
          </a:bodyPr>
          <a:lstStyle/>
          <a:p>
            <a:r>
              <a:rPr lang="en-US" altLang="en-US" sz="2400" dirty="0"/>
              <a:t>Engineering controls</a:t>
            </a:r>
          </a:p>
          <a:p>
            <a:pPr lvl="1"/>
            <a:r>
              <a:rPr lang="en-US" altLang="en-US" dirty="0"/>
              <a:t>Substitution; elimination; process change</a:t>
            </a:r>
          </a:p>
          <a:p>
            <a:pPr lvl="1"/>
            <a:r>
              <a:rPr lang="en-US" altLang="en-US" dirty="0"/>
              <a:t>Isolation; enclosure; distance</a:t>
            </a:r>
          </a:p>
          <a:p>
            <a:pPr lvl="1"/>
            <a:r>
              <a:rPr lang="en-US" altLang="en-US" dirty="0"/>
              <a:t>Ventilation</a:t>
            </a:r>
          </a:p>
          <a:p>
            <a:r>
              <a:rPr lang="en-US" altLang="en-US" sz="2400" dirty="0"/>
              <a:t>Administrative controls</a:t>
            </a:r>
          </a:p>
          <a:p>
            <a:pPr lvl="1"/>
            <a:r>
              <a:rPr lang="en-US" altLang="en-US" dirty="0"/>
              <a:t>Rotation</a:t>
            </a:r>
          </a:p>
          <a:p>
            <a:pPr lvl="1"/>
            <a:r>
              <a:rPr lang="en-US" altLang="en-US" dirty="0"/>
              <a:t>Shift adjustment</a:t>
            </a:r>
          </a:p>
          <a:p>
            <a:pPr lvl="1"/>
            <a:r>
              <a:rPr lang="en-US" altLang="en-US" dirty="0"/>
              <a:t>Housekeeping</a:t>
            </a:r>
          </a:p>
          <a:p>
            <a:pPr lvl="1"/>
            <a:r>
              <a:rPr lang="en-US" altLang="en-US" dirty="0"/>
              <a:t>Education &amp; training</a:t>
            </a:r>
          </a:p>
          <a:p>
            <a:r>
              <a:rPr lang="en-US" altLang="en-US" sz="2400" dirty="0"/>
              <a:t>Personal Protective Equipment</a:t>
            </a:r>
          </a:p>
          <a:p>
            <a:pPr lvl="1"/>
            <a:r>
              <a:rPr lang="en-US" altLang="en-US" dirty="0"/>
              <a:t>Protective clothing</a:t>
            </a:r>
          </a:p>
          <a:p>
            <a:pPr lvl="1"/>
            <a:r>
              <a:rPr lang="en-US" altLang="en-US" dirty="0"/>
              <a:t>Respirators</a:t>
            </a:r>
          </a:p>
          <a:p>
            <a:pPr lvl="1"/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2005 OHN Certification Review Course</a:t>
            </a:r>
          </a:p>
        </p:txBody>
      </p:sp>
    </p:spTree>
    <p:extLst>
      <p:ext uri="{BB962C8B-B14F-4D97-AF65-F5344CB8AC3E}">
        <p14:creationId xmlns:p14="http://schemas.microsoft.com/office/powerpoint/2010/main" val="149388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Practicum 2: Review Safety Data 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</a:t>
            </a:r>
            <a:r>
              <a:rPr lang="en-US" dirty="0" smtClean="0">
                <a:solidFill>
                  <a:srgbClr val="FF0000"/>
                </a:solidFill>
              </a:rPr>
              <a:t>state(s) or form(s</a:t>
            </a:r>
            <a:r>
              <a:rPr lang="en-US" dirty="0" smtClean="0"/>
              <a:t>) of the chemical during use?</a:t>
            </a:r>
          </a:p>
          <a:p>
            <a:r>
              <a:rPr lang="en-US" dirty="0" smtClean="0"/>
              <a:t>What are the </a:t>
            </a:r>
            <a:r>
              <a:rPr lang="en-US" dirty="0" smtClean="0">
                <a:solidFill>
                  <a:srgbClr val="C00000"/>
                </a:solidFill>
              </a:rPr>
              <a:t>adverse health effects </a:t>
            </a:r>
            <a:r>
              <a:rPr lang="en-US" dirty="0" smtClean="0"/>
              <a:t>related to overexposure to this chemical?</a:t>
            </a:r>
          </a:p>
          <a:p>
            <a:r>
              <a:rPr lang="en-US" dirty="0" smtClean="0"/>
              <a:t>What are some of the airborne </a:t>
            </a:r>
            <a:r>
              <a:rPr lang="en-US" dirty="0" smtClean="0">
                <a:solidFill>
                  <a:srgbClr val="C00000"/>
                </a:solidFill>
              </a:rPr>
              <a:t>occupational exposure limits</a:t>
            </a:r>
            <a:r>
              <a:rPr lang="en-US" dirty="0" smtClean="0"/>
              <a:t>? (Make sure you know how to explain this)</a:t>
            </a:r>
          </a:p>
          <a:p>
            <a:r>
              <a:rPr lang="en-US" dirty="0" smtClean="0"/>
              <a:t>Should someone working with this product wear any type of </a:t>
            </a:r>
            <a:r>
              <a:rPr lang="en-US" dirty="0" smtClean="0">
                <a:solidFill>
                  <a:srgbClr val="C00000"/>
                </a:solidFill>
              </a:rPr>
              <a:t>PPE</a:t>
            </a:r>
            <a:r>
              <a:rPr lang="en-US" dirty="0" smtClean="0"/>
              <a:t>?</a:t>
            </a:r>
          </a:p>
          <a:p>
            <a:r>
              <a:rPr lang="en-US" dirty="0" smtClean="0"/>
              <a:t>How might we best </a:t>
            </a:r>
            <a:r>
              <a:rPr lang="en-US" dirty="0" smtClean="0">
                <a:solidFill>
                  <a:srgbClr val="C00000"/>
                </a:solidFill>
              </a:rPr>
              <a:t>control or reduce exposure </a:t>
            </a:r>
            <a:r>
              <a:rPr lang="en-US" dirty="0" smtClean="0"/>
              <a:t>to this product?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139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Industrial Exposures (handout)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Manufacturing</a:t>
            </a:r>
          </a:p>
          <a:p>
            <a:r>
              <a:rPr lang="en-US" sz="3600" dirty="0" smtClean="0"/>
              <a:t>Oil &amp; Gas Extraction</a:t>
            </a:r>
          </a:p>
          <a:p>
            <a:r>
              <a:rPr lang="en-US" sz="3600" dirty="0" smtClean="0"/>
              <a:t>Healthcare</a:t>
            </a:r>
          </a:p>
          <a:p>
            <a:r>
              <a:rPr lang="en-US" sz="3600" dirty="0" smtClean="0"/>
              <a:t>Pharmaceutical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74865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Practicum 3: Exposure Scenario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5010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2: Key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order to assess chemical, biological and health exposures, they must be </a:t>
            </a:r>
            <a:r>
              <a:rPr lang="en-US" u="sng" dirty="0" smtClean="0"/>
              <a:t>identified and evaluated</a:t>
            </a:r>
            <a:r>
              <a:rPr lang="en-US" dirty="0" smtClean="0"/>
              <a:t>.</a:t>
            </a:r>
          </a:p>
          <a:p>
            <a:r>
              <a:rPr lang="en-US" u="sng" dirty="0" smtClean="0"/>
              <a:t>Safety data sheets</a:t>
            </a:r>
            <a:r>
              <a:rPr lang="en-US" dirty="0" smtClean="0"/>
              <a:t>, and other chemical information are useful to better understand hazards related to chemicals, and how to reduce exposures.</a:t>
            </a:r>
          </a:p>
          <a:p>
            <a:r>
              <a:rPr lang="en-US" dirty="0" smtClean="0"/>
              <a:t>Reducing exposure through </a:t>
            </a:r>
            <a:r>
              <a:rPr lang="en-US" u="sng" dirty="0" smtClean="0"/>
              <a:t>controls</a:t>
            </a:r>
            <a:r>
              <a:rPr lang="en-US" dirty="0" smtClean="0"/>
              <a:t> (including elimination and substitution) are critical to improving workplace health.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720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4888" y="223044"/>
            <a:ext cx="8229600" cy="1143000"/>
          </a:xfrm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defRPr/>
            </a:pPr>
            <a:r>
              <a:rPr lang="en-US" sz="4000" dirty="0" smtClean="0">
                <a:latin typeface="+mn-lt"/>
              </a:rPr>
              <a:t>What affects exposure?</a:t>
            </a:r>
            <a:endParaRPr lang="en-US" sz="4000" dirty="0">
              <a:latin typeface="+mn-lt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004888" y="1366044"/>
            <a:ext cx="77724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Aft>
                <a:spcPct val="25000"/>
              </a:spcAft>
              <a:buFont typeface="Arial" charset="0"/>
              <a:buChar char="•"/>
            </a:pPr>
            <a:r>
              <a:rPr lang="en-US" altLang="en-US" sz="2800" dirty="0">
                <a:latin typeface="+mn-lt"/>
              </a:rPr>
              <a:t>Route </a:t>
            </a:r>
            <a:r>
              <a:rPr lang="en-US" altLang="en-US" sz="2800" dirty="0" smtClean="0">
                <a:latin typeface="+mn-lt"/>
              </a:rPr>
              <a:t>(</a:t>
            </a:r>
            <a:r>
              <a:rPr lang="en-US" altLang="en-US" sz="2800" dirty="0">
                <a:latin typeface="+mn-lt"/>
              </a:rPr>
              <a:t>skin, oral, inhalation)</a:t>
            </a:r>
          </a:p>
          <a:p>
            <a:pPr eaLnBrk="1" hangingPunct="1">
              <a:spcAft>
                <a:spcPct val="25000"/>
              </a:spcAft>
              <a:buFont typeface="Arial" charset="0"/>
              <a:buChar char="•"/>
            </a:pPr>
            <a:r>
              <a:rPr lang="en-US" altLang="en-US" sz="2800" dirty="0">
                <a:latin typeface="+mn-lt"/>
              </a:rPr>
              <a:t>Amount </a:t>
            </a:r>
            <a:r>
              <a:rPr lang="en-US" altLang="en-US" sz="2800" dirty="0" smtClean="0">
                <a:latin typeface="+mn-lt"/>
              </a:rPr>
              <a:t>(</a:t>
            </a:r>
            <a:r>
              <a:rPr lang="en-US" altLang="en-US" sz="2800" dirty="0">
                <a:latin typeface="+mn-lt"/>
              </a:rPr>
              <a:t>dose)</a:t>
            </a:r>
          </a:p>
          <a:p>
            <a:pPr eaLnBrk="1" hangingPunct="1">
              <a:spcAft>
                <a:spcPct val="25000"/>
              </a:spcAft>
              <a:buFont typeface="Arial" charset="0"/>
              <a:buChar char="•"/>
            </a:pPr>
            <a:r>
              <a:rPr lang="en-US" altLang="en-US" sz="2800" dirty="0" smtClean="0">
                <a:latin typeface="+mn-lt"/>
              </a:rPr>
              <a:t>Duration</a:t>
            </a:r>
            <a:endParaRPr lang="en-US" altLang="en-US" sz="2800" dirty="0">
              <a:latin typeface="+mn-lt"/>
            </a:endParaRPr>
          </a:p>
          <a:p>
            <a:pPr eaLnBrk="1" hangingPunct="1">
              <a:spcAft>
                <a:spcPct val="25000"/>
              </a:spcAft>
              <a:buFont typeface="Arial" charset="0"/>
              <a:buChar char="•"/>
            </a:pPr>
            <a:r>
              <a:rPr lang="en-US" altLang="en-US" sz="2800" dirty="0">
                <a:latin typeface="+mn-lt"/>
              </a:rPr>
              <a:t>To whom (animals, humans, environment)</a:t>
            </a:r>
          </a:p>
          <a:p>
            <a:pPr eaLnBrk="1" hangingPunct="1">
              <a:spcAft>
                <a:spcPct val="25000"/>
              </a:spcAft>
              <a:buFont typeface="Arial" charset="0"/>
              <a:buChar char="•"/>
            </a:pPr>
            <a:r>
              <a:rPr lang="en-US" altLang="en-US" sz="2800" dirty="0" smtClean="0">
                <a:latin typeface="+mn-lt"/>
              </a:rPr>
              <a:t>Sensitivity (e.g., children)</a:t>
            </a:r>
            <a:endParaRPr lang="en-US" altLang="en-US" sz="2800" dirty="0">
              <a:latin typeface="+mn-lt"/>
            </a:endParaRPr>
          </a:p>
        </p:txBody>
      </p:sp>
      <p:pic>
        <p:nvPicPr>
          <p:cNvPr id="1946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343401"/>
            <a:ext cx="2876550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4027488"/>
            <a:ext cx="2211388" cy="283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76" y="4202114"/>
            <a:ext cx="2257425" cy="265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581" y="794544"/>
            <a:ext cx="3698272" cy="260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7063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35981" y="115044"/>
            <a:ext cx="10866438" cy="1325563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Routes </a:t>
            </a:r>
            <a:r>
              <a:rPr lang="en-US" altLang="en-US" dirty="0"/>
              <a:t>of Exposure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76125" y="1440607"/>
            <a:ext cx="4416425" cy="4781550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Inhalation</a:t>
            </a:r>
            <a:br>
              <a:rPr lang="en-US" altLang="en-US" dirty="0"/>
            </a:br>
            <a:endParaRPr lang="en-US" altLang="en-US" dirty="0"/>
          </a:p>
          <a:p>
            <a:endParaRPr lang="en-US" altLang="en-US" dirty="0"/>
          </a:p>
          <a:p>
            <a:r>
              <a:rPr lang="en-US" altLang="en-US" dirty="0">
                <a:solidFill>
                  <a:srgbClr val="AD6900"/>
                </a:solidFill>
              </a:rPr>
              <a:t>Skin Contact</a:t>
            </a:r>
            <a:br>
              <a:rPr lang="en-US" altLang="en-US" dirty="0">
                <a:solidFill>
                  <a:srgbClr val="AD6900"/>
                </a:solidFill>
              </a:rPr>
            </a:br>
            <a:r>
              <a:rPr lang="en-US" altLang="en-US" dirty="0">
                <a:solidFill>
                  <a:srgbClr val="AD6900"/>
                </a:solidFill>
              </a:rPr>
              <a:t>Skin Absorption</a:t>
            </a:r>
            <a:br>
              <a:rPr lang="en-US" altLang="en-US" dirty="0">
                <a:solidFill>
                  <a:srgbClr val="AD6900"/>
                </a:solidFill>
              </a:rPr>
            </a:br>
            <a:endParaRPr lang="en-US" altLang="en-US" dirty="0">
              <a:solidFill>
                <a:srgbClr val="AD6900"/>
              </a:solidFill>
            </a:endParaRPr>
          </a:p>
          <a:p>
            <a:endParaRPr lang="en-US" altLang="en-US" dirty="0"/>
          </a:p>
          <a:p>
            <a:r>
              <a:rPr lang="en-US" altLang="en-US" dirty="0">
                <a:solidFill>
                  <a:srgbClr val="8901F3"/>
                </a:solidFill>
              </a:rPr>
              <a:t>Ingestion</a:t>
            </a:r>
            <a:br>
              <a:rPr lang="en-US" altLang="en-US" dirty="0">
                <a:solidFill>
                  <a:srgbClr val="8901F3"/>
                </a:solidFill>
              </a:rPr>
            </a:br>
            <a:endParaRPr lang="en-US" altLang="en-US" dirty="0">
              <a:solidFill>
                <a:srgbClr val="8901F3"/>
              </a:solidFill>
            </a:endParaRPr>
          </a:p>
          <a:p>
            <a:endParaRPr lang="en-US" altLang="en-US" dirty="0">
              <a:solidFill>
                <a:srgbClr val="8901F3"/>
              </a:solidFill>
            </a:endParaRPr>
          </a:p>
          <a:p>
            <a:r>
              <a:rPr lang="en-US" altLang="en-US" dirty="0"/>
              <a:t>Injection</a:t>
            </a:r>
          </a:p>
          <a:p>
            <a:endParaRPr lang="en-US" altLang="en-US" dirty="0"/>
          </a:p>
        </p:txBody>
      </p:sp>
      <p:pic>
        <p:nvPicPr>
          <p:cNvPr id="7172" name="Picture 4" descr="K:\Graphics - M&amp;ET\SCAN\INHALE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348" y="1411595"/>
            <a:ext cx="1053704" cy="102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:\CLIPART\src\misc\MISC026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074" y="2629823"/>
            <a:ext cx="1182291" cy="100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1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9761415"/>
              </p:ext>
            </p:extLst>
          </p:nvPr>
        </p:nvGraphicFramePr>
        <p:xfrm>
          <a:off x="5484337" y="3853300"/>
          <a:ext cx="1071563" cy="1335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Drawing" r:id="rId5" imgW="1428840" imgH="1781280" progId="WPDraw30.Drawing">
                  <p:embed/>
                </p:oleObj>
              </mc:Choice>
              <mc:Fallback>
                <p:oleObj name="Drawing" r:id="rId5" imgW="1428840" imgH="1781280" progId="WPDraw30.Drawing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4337" y="3853300"/>
                        <a:ext cx="1071563" cy="13358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6557461"/>
              </p:ext>
            </p:extLst>
          </p:nvPr>
        </p:nvGraphicFramePr>
        <p:xfrm>
          <a:off x="6064260" y="5471141"/>
          <a:ext cx="1485900" cy="578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Drawing" r:id="rId7" imgW="1981080" imgH="771480" progId="WPDraw30.Drawing">
                  <p:embed/>
                </p:oleObj>
              </mc:Choice>
              <mc:Fallback>
                <p:oleObj name="Drawing" r:id="rId7" imgW="1981080" imgH="771480" progId="WPDraw30.Drawing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260" y="5471141"/>
                        <a:ext cx="1485900" cy="5786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636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79964" y="320675"/>
            <a:ext cx="10515600" cy="1325563"/>
          </a:xfrm>
        </p:spPr>
        <p:txBody>
          <a:bodyPr/>
          <a:lstStyle/>
          <a:p>
            <a:r>
              <a:rPr lang="en-US" altLang="en-US" dirty="0" smtClean="0"/>
              <a:t>Hazard Categories</a:t>
            </a:r>
            <a:endParaRPr lang="en-US" altLang="en-US" dirty="0">
              <a:solidFill>
                <a:schemeClr val="accent2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71960" y="1825625"/>
            <a:ext cx="9043639" cy="4351338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3600" dirty="0"/>
              <a:t>Chemical Hazards</a:t>
            </a:r>
          </a:p>
          <a:p>
            <a:pPr lvl="1">
              <a:buFontTx/>
              <a:buNone/>
            </a:pPr>
            <a:r>
              <a:rPr lang="en-US" altLang="en-US" sz="2800" dirty="0"/>
              <a:t>Dusts, fumes, Gases, Vapors </a:t>
            </a:r>
          </a:p>
          <a:p>
            <a:pPr lvl="1">
              <a:buFontTx/>
              <a:buNone/>
            </a:pPr>
            <a:endParaRPr lang="en-US" altLang="en-US" sz="2100" dirty="0"/>
          </a:p>
          <a:p>
            <a:pPr lvl="1">
              <a:buFontTx/>
              <a:buNone/>
            </a:pPr>
            <a:endParaRPr lang="en-US" altLang="en-US" sz="2100" dirty="0"/>
          </a:p>
          <a:p>
            <a:pPr lvl="1">
              <a:buFontTx/>
              <a:buNone/>
            </a:pPr>
            <a:endParaRPr lang="en-US" altLang="en-US" sz="2100" dirty="0"/>
          </a:p>
          <a:p>
            <a:pPr>
              <a:buFontTx/>
              <a:buNone/>
            </a:pPr>
            <a:r>
              <a:rPr lang="en-US" altLang="en-US" sz="3600" dirty="0"/>
              <a:t>Physical Hazards</a:t>
            </a:r>
          </a:p>
          <a:p>
            <a:pPr>
              <a:buFontTx/>
              <a:buNone/>
            </a:pPr>
            <a:r>
              <a:rPr lang="en-US" altLang="en-US" dirty="0"/>
              <a:t>	</a:t>
            </a:r>
            <a:r>
              <a:rPr lang="en-US" altLang="en-US" dirty="0">
                <a:solidFill>
                  <a:schemeClr val="tx1"/>
                </a:solidFill>
              </a:rPr>
              <a:t>Noise – Radiation – Vibration – Ergonomics-</a:t>
            </a:r>
          </a:p>
          <a:p>
            <a:endParaRPr lang="en-US" altLang="en-US" dirty="0"/>
          </a:p>
        </p:txBody>
      </p:sp>
      <p:pic>
        <p:nvPicPr>
          <p:cNvPr id="2076" name="Picture 28" descr="mage result for images dusts fumes vap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429" y="1537501"/>
            <a:ext cx="3397057" cy="22605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30" descr="mage result for radiation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7814" y="4832362"/>
            <a:ext cx="1865971" cy="1632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180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Other Hazards</a:t>
            </a:r>
            <a:endParaRPr lang="en-US" altLang="en-US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/>
              <a:t>Biological Hazards </a:t>
            </a:r>
          </a:p>
          <a:p>
            <a:pPr lvl="1"/>
            <a:r>
              <a:rPr lang="en-US" altLang="en-US" sz="3200" dirty="0"/>
              <a:t>Insects, mites</a:t>
            </a:r>
          </a:p>
          <a:p>
            <a:pPr lvl="1"/>
            <a:r>
              <a:rPr lang="en-US" altLang="en-US" sz="3200" dirty="0"/>
              <a:t>Bacteria</a:t>
            </a:r>
          </a:p>
          <a:p>
            <a:pPr lvl="1"/>
            <a:r>
              <a:rPr lang="en-US" altLang="en-US" sz="3200" dirty="0"/>
              <a:t>Molds, fungi</a:t>
            </a:r>
          </a:p>
          <a:p>
            <a:pPr lvl="1"/>
            <a:r>
              <a:rPr lang="en-US" altLang="en-US" sz="3200" dirty="0"/>
              <a:t>Plants</a:t>
            </a:r>
          </a:p>
          <a:p>
            <a:pPr lvl="1"/>
            <a:r>
              <a:rPr lang="en-US" altLang="en-US" sz="3200" dirty="0"/>
              <a:t>Animals</a:t>
            </a:r>
          </a:p>
          <a:p>
            <a:pPr lvl="1">
              <a:buFontTx/>
              <a:buNone/>
            </a:pPr>
            <a:endParaRPr lang="en-US" alt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/>
              <a:t>Ergonomic Stressors</a:t>
            </a:r>
          </a:p>
          <a:p>
            <a:pPr lvl="1"/>
            <a:r>
              <a:rPr lang="en-US" altLang="en-US" sz="3200" dirty="0"/>
              <a:t>Body posture</a:t>
            </a:r>
          </a:p>
          <a:p>
            <a:pPr lvl="1"/>
            <a:r>
              <a:rPr lang="en-US" altLang="en-US" sz="3200" dirty="0"/>
              <a:t>Repetitive motion</a:t>
            </a:r>
          </a:p>
          <a:p>
            <a:pPr lvl="1"/>
            <a:r>
              <a:rPr lang="en-US" altLang="en-US" sz="3200" dirty="0"/>
              <a:t>Fatigue</a:t>
            </a:r>
          </a:p>
          <a:p>
            <a:pPr lvl="1"/>
            <a:r>
              <a:rPr lang="en-US" altLang="en-US" sz="3200" dirty="0"/>
              <a:t>Shift work</a:t>
            </a:r>
          </a:p>
          <a:p>
            <a:pPr lvl="1"/>
            <a:r>
              <a:rPr lang="en-US" altLang="en-US" sz="3200" dirty="0"/>
              <a:t>Lifting</a:t>
            </a:r>
          </a:p>
        </p:txBody>
      </p:sp>
    </p:spTree>
    <p:extLst>
      <p:ext uri="{BB962C8B-B14F-4D97-AF65-F5344CB8AC3E}">
        <p14:creationId xmlns:p14="http://schemas.microsoft.com/office/powerpoint/2010/main" val="113568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65125"/>
            <a:ext cx="7659688" cy="1325563"/>
          </a:xfrm>
        </p:spPr>
        <p:txBody>
          <a:bodyPr rtlCol="0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Health Effects or Endpoints: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700561" y="1690688"/>
            <a:ext cx="70104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en-US" sz="3200" dirty="0">
                <a:latin typeface="+mn-lt"/>
              </a:rPr>
              <a:t>Cancer &amp; genetic changes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3200" dirty="0">
                <a:latin typeface="+mn-lt"/>
              </a:rPr>
              <a:t>Immune function changes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3200" dirty="0">
                <a:latin typeface="+mn-lt"/>
              </a:rPr>
              <a:t>Birth defects &amp; developmental affects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3200" dirty="0">
                <a:latin typeface="+mn-lt"/>
              </a:rPr>
              <a:t>Changes in reproductive function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3200" dirty="0">
                <a:latin typeface="+mn-lt"/>
              </a:rPr>
              <a:t>Nervous system affects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3200" dirty="0">
                <a:latin typeface="+mn-lt"/>
              </a:rPr>
              <a:t>Organ-specific </a:t>
            </a:r>
            <a:r>
              <a:rPr lang="en-US" altLang="en-US" sz="3200" dirty="0" smtClean="0">
                <a:latin typeface="+mn-lt"/>
              </a:rPr>
              <a:t>effects</a:t>
            </a:r>
            <a:endParaRPr lang="en-US" alt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170259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657600" y="1917700"/>
            <a:ext cx="5562600" cy="32766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s-MX" altLang="en-US" sz="2000" b="1">
              <a:latin typeface="Calibri" charset="0"/>
            </a:endParaRPr>
          </a:p>
        </p:txBody>
      </p:sp>
      <p:grpSp>
        <p:nvGrpSpPr>
          <p:cNvPr id="30723" name="Group 3"/>
          <p:cNvGrpSpPr>
            <a:grpSpLocks/>
          </p:cNvGrpSpPr>
          <p:nvPr/>
        </p:nvGrpSpPr>
        <p:grpSpPr bwMode="auto">
          <a:xfrm>
            <a:off x="4840288" y="2147889"/>
            <a:ext cx="3771900" cy="2803525"/>
            <a:chOff x="1753" y="1585"/>
            <a:chExt cx="2376" cy="1766"/>
          </a:xfrm>
        </p:grpSpPr>
        <p:sp>
          <p:nvSpPr>
            <p:cNvPr id="771076" name="Arc 4"/>
            <p:cNvSpPr>
              <a:spLocks/>
            </p:cNvSpPr>
            <p:nvPr/>
          </p:nvSpPr>
          <p:spPr bwMode="auto">
            <a:xfrm>
              <a:off x="2941" y="1585"/>
              <a:ext cx="1188" cy="889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576 h 21600"/>
                <a:gd name="T2" fmla="*/ 21582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76"/>
                  </a:moveTo>
                  <a:cubicBezTo>
                    <a:pt x="13" y="9663"/>
                    <a:pt x="9669" y="9"/>
                    <a:pt x="21582" y="0"/>
                  </a:cubicBezTo>
                </a:path>
                <a:path w="21600" h="21600" stroke="0" extrusionOk="0">
                  <a:moveTo>
                    <a:pt x="0" y="21576"/>
                  </a:moveTo>
                  <a:cubicBezTo>
                    <a:pt x="13" y="9663"/>
                    <a:pt x="9669" y="9"/>
                    <a:pt x="21582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 cap="rnd">
              <a:solidFill>
                <a:srgbClr val="E5405D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Lucida Sans Unicode" pitchFamily="-107" charset="-52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771077" name="Arc 5"/>
            <p:cNvSpPr>
              <a:spLocks/>
            </p:cNvSpPr>
            <p:nvPr/>
          </p:nvSpPr>
          <p:spPr bwMode="auto">
            <a:xfrm rot="10800000">
              <a:off x="1753" y="2462"/>
              <a:ext cx="1188" cy="889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576 h 21600"/>
                <a:gd name="T2" fmla="*/ 21582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76"/>
                  </a:moveTo>
                  <a:cubicBezTo>
                    <a:pt x="13" y="9663"/>
                    <a:pt x="9669" y="9"/>
                    <a:pt x="21582" y="0"/>
                  </a:cubicBezTo>
                </a:path>
                <a:path w="21600" h="21600" stroke="0" extrusionOk="0">
                  <a:moveTo>
                    <a:pt x="0" y="21576"/>
                  </a:moveTo>
                  <a:cubicBezTo>
                    <a:pt x="13" y="9663"/>
                    <a:pt x="9669" y="9"/>
                    <a:pt x="21582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 cap="rnd">
              <a:solidFill>
                <a:srgbClr val="E5405D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Lucida Sans Unicode" pitchFamily="-107" charset="-52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</p:grpSp>
      <p:sp>
        <p:nvSpPr>
          <p:cNvPr id="771078" name="Rectangle 6"/>
          <p:cNvSpPr>
            <a:spLocks noChangeArrowheads="1"/>
          </p:cNvSpPr>
          <p:nvPr/>
        </p:nvSpPr>
        <p:spPr bwMode="auto">
          <a:xfrm>
            <a:off x="4235450" y="1905000"/>
            <a:ext cx="4978400" cy="309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Lucida Sans Unicode" pitchFamily="-107" charset="-52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30725" name="Line 19"/>
          <p:cNvSpPr>
            <a:spLocks noChangeShapeType="1"/>
          </p:cNvSpPr>
          <p:nvPr/>
        </p:nvSpPr>
        <p:spPr bwMode="auto">
          <a:xfrm>
            <a:off x="4924425" y="4851400"/>
            <a:ext cx="0" cy="266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6" name="Rectangle 20"/>
          <p:cNvSpPr>
            <a:spLocks noChangeArrowheads="1"/>
          </p:cNvSpPr>
          <p:nvPr/>
        </p:nvSpPr>
        <p:spPr bwMode="auto">
          <a:xfrm>
            <a:off x="4864100" y="4914900"/>
            <a:ext cx="120650" cy="139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s-MX" altLang="en-US" sz="1800">
              <a:latin typeface="Calibri" charset="0"/>
            </a:endParaRPr>
          </a:p>
        </p:txBody>
      </p:sp>
      <p:sp>
        <p:nvSpPr>
          <p:cNvPr id="31759" name="Rectangle 21"/>
          <p:cNvSpPr>
            <a:spLocks noGrp="1" noChangeArrowheads="1"/>
          </p:cNvSpPr>
          <p:nvPr>
            <p:ph type="title"/>
          </p:nvPr>
        </p:nvSpPr>
        <p:spPr>
          <a:xfrm>
            <a:off x="893955" y="516539"/>
            <a:ext cx="11127059" cy="701675"/>
          </a:xfrm>
        </p:spPr>
        <p:txBody>
          <a:bodyPr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457200" indent="-457200">
              <a:defRPr/>
            </a:pPr>
            <a:r>
              <a:rPr lang="en-US" dirty="0">
                <a:latin typeface="+mn-lt"/>
              </a:rPr>
              <a:t>The Dose-Response Relationship</a:t>
            </a:r>
            <a:r>
              <a:rPr lang="en-US">
                <a:latin typeface="+mn-lt"/>
              </a:rPr>
              <a:t>: </a:t>
            </a:r>
            <a:r>
              <a:rPr lang="en-US" smtClean="0">
                <a:latin typeface="+mn-lt"/>
              </a:rPr>
              <a:t/>
            </a:r>
            <a:br>
              <a:rPr lang="en-US" smtClean="0">
                <a:latin typeface="+mn-lt"/>
              </a:rPr>
            </a:br>
            <a:r>
              <a:rPr lang="en-US" sz="3200" smtClean="0">
                <a:latin typeface="+mn-lt"/>
              </a:rPr>
              <a:t>How </a:t>
            </a:r>
            <a:r>
              <a:rPr lang="en-US" sz="3200" dirty="0">
                <a:latin typeface="+mn-lt"/>
              </a:rPr>
              <a:t>much exposure to a chemical or agent will cause what effect?</a:t>
            </a:r>
          </a:p>
        </p:txBody>
      </p:sp>
      <p:sp>
        <p:nvSpPr>
          <p:cNvPr id="30728" name="Rectangle 22"/>
          <p:cNvSpPr>
            <a:spLocks noChangeArrowheads="1"/>
          </p:cNvSpPr>
          <p:nvPr/>
        </p:nvSpPr>
        <p:spPr bwMode="auto">
          <a:xfrm>
            <a:off x="5718846" y="5378451"/>
            <a:ext cx="11416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600" b="1">
                <a:latin typeface="Calibri" charset="0"/>
              </a:rPr>
              <a:t>Dose</a:t>
            </a:r>
          </a:p>
        </p:txBody>
      </p:sp>
      <p:sp>
        <p:nvSpPr>
          <p:cNvPr id="30729" name="Rectangle 23"/>
          <p:cNvSpPr>
            <a:spLocks noChangeArrowheads="1"/>
          </p:cNvSpPr>
          <p:nvPr/>
        </p:nvSpPr>
        <p:spPr bwMode="auto">
          <a:xfrm rot="-5400000">
            <a:off x="1907983" y="3021082"/>
            <a:ext cx="22197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4000" b="1">
                <a:latin typeface="Calibri" charset="0"/>
              </a:rPr>
              <a:t>Response</a:t>
            </a:r>
          </a:p>
        </p:txBody>
      </p:sp>
      <p:sp>
        <p:nvSpPr>
          <p:cNvPr id="30730" name="Rectangle 24"/>
          <p:cNvSpPr>
            <a:spLocks noChangeArrowheads="1"/>
          </p:cNvSpPr>
          <p:nvPr/>
        </p:nvSpPr>
        <p:spPr bwMode="auto">
          <a:xfrm>
            <a:off x="4061053" y="3565525"/>
            <a:ext cx="21918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 b="1">
                <a:latin typeface="Calibri" charset="0"/>
              </a:rPr>
              <a:t>Threshold (NOAEL)</a:t>
            </a:r>
          </a:p>
        </p:txBody>
      </p:sp>
      <p:sp>
        <p:nvSpPr>
          <p:cNvPr id="30731" name="Line 25"/>
          <p:cNvSpPr>
            <a:spLocks noChangeShapeType="1"/>
          </p:cNvSpPr>
          <p:nvPr/>
        </p:nvSpPr>
        <p:spPr bwMode="auto">
          <a:xfrm>
            <a:off x="4876800" y="3975100"/>
            <a:ext cx="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2" name="Rectangle 26"/>
          <p:cNvSpPr>
            <a:spLocks noChangeArrowheads="1"/>
          </p:cNvSpPr>
          <p:nvPr/>
        </p:nvSpPr>
        <p:spPr bwMode="auto">
          <a:xfrm>
            <a:off x="5324222" y="3013076"/>
            <a:ext cx="8402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b="1">
                <a:latin typeface="Calibri" charset="0"/>
              </a:rPr>
              <a:t>ED50</a:t>
            </a:r>
          </a:p>
        </p:txBody>
      </p:sp>
      <p:sp>
        <p:nvSpPr>
          <p:cNvPr id="30733" name="Line 27"/>
          <p:cNvSpPr>
            <a:spLocks noChangeShapeType="1"/>
          </p:cNvSpPr>
          <p:nvPr/>
        </p:nvSpPr>
        <p:spPr bwMode="auto">
          <a:xfrm>
            <a:off x="5257800" y="3441700"/>
            <a:ext cx="1447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4" name="Line 28"/>
          <p:cNvSpPr>
            <a:spLocks noChangeShapeType="1"/>
          </p:cNvSpPr>
          <p:nvPr/>
        </p:nvSpPr>
        <p:spPr bwMode="auto">
          <a:xfrm>
            <a:off x="4419600" y="5410200"/>
            <a:ext cx="3810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5" name="Line 29"/>
          <p:cNvSpPr>
            <a:spLocks noChangeShapeType="1"/>
          </p:cNvSpPr>
          <p:nvPr/>
        </p:nvSpPr>
        <p:spPr bwMode="auto">
          <a:xfrm flipV="1">
            <a:off x="3429000" y="2095500"/>
            <a:ext cx="0" cy="2667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534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1211560" cy="1325563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latin typeface="+mn-lt"/>
                <a:ea typeface="Al Tarikh" charset="-78"/>
                <a:cs typeface="Al Tarikh" charset="-78"/>
              </a:rPr>
              <a:t>Signs that a workplace problem may exist: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1788160" y="1690688"/>
            <a:ext cx="8649381" cy="4176712"/>
          </a:xfrm>
        </p:spPr>
        <p:txBody>
          <a:bodyPr>
            <a:noAutofit/>
          </a:bodyPr>
          <a:lstStyle/>
          <a:p>
            <a:r>
              <a:rPr lang="en-US" altLang="en-US" sz="3200" dirty="0"/>
              <a:t>Employee </a:t>
            </a:r>
            <a:r>
              <a:rPr lang="en-US" altLang="en-US" sz="3200" dirty="0" smtClean="0"/>
              <a:t>complains or concerns</a:t>
            </a:r>
            <a:endParaRPr lang="en-US" altLang="en-US" sz="3200" dirty="0"/>
          </a:p>
          <a:p>
            <a:r>
              <a:rPr lang="en-US" altLang="en-US" sz="3200" dirty="0"/>
              <a:t>Introduction of a new chemical</a:t>
            </a:r>
          </a:p>
          <a:p>
            <a:r>
              <a:rPr lang="en-US" altLang="en-US" sz="3200" dirty="0"/>
              <a:t>Unexplained odors present</a:t>
            </a:r>
          </a:p>
          <a:p>
            <a:r>
              <a:rPr lang="en-US" altLang="en-US" sz="3200" dirty="0" smtClean="0"/>
              <a:t>Accidents </a:t>
            </a:r>
            <a:r>
              <a:rPr lang="en-US" altLang="en-US" sz="3200" dirty="0"/>
              <a:t>or illness </a:t>
            </a:r>
            <a:r>
              <a:rPr lang="en-US" altLang="en-US" sz="3200" dirty="0" smtClean="0"/>
              <a:t>reported (test results)</a:t>
            </a:r>
            <a:endParaRPr lang="en-US" altLang="en-US" sz="3200" dirty="0"/>
          </a:p>
          <a:p>
            <a:r>
              <a:rPr lang="en-US" altLang="en-US" sz="3200" dirty="0" smtClean="0"/>
              <a:t>Toxic materials </a:t>
            </a:r>
            <a:r>
              <a:rPr lang="en-US" altLang="en-US" sz="3200" dirty="0"/>
              <a:t>used in process</a:t>
            </a:r>
          </a:p>
          <a:p>
            <a:r>
              <a:rPr lang="en-US" altLang="en-US" sz="3200" dirty="0"/>
              <a:t>Processes which may produce exposures</a:t>
            </a:r>
          </a:p>
          <a:p>
            <a:r>
              <a:rPr lang="en-US" altLang="en-US" sz="3200" dirty="0"/>
              <a:t>Hazardous chemicals in use</a:t>
            </a:r>
          </a:p>
        </p:txBody>
      </p:sp>
    </p:spTree>
    <p:extLst>
      <p:ext uri="{BB962C8B-B14F-4D97-AF65-F5344CB8AC3E}">
        <p14:creationId xmlns:p14="http://schemas.microsoft.com/office/powerpoint/2010/main" val="56447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233</TotalTime>
  <Words>841</Words>
  <Application>Microsoft Macintosh PowerPoint</Application>
  <PresentationFormat>Widescreen</PresentationFormat>
  <Paragraphs>190</Paragraphs>
  <Slides>27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Al Tarikh</vt:lpstr>
      <vt:lpstr>Arial</vt:lpstr>
      <vt:lpstr>Baskerville Old Face</vt:lpstr>
      <vt:lpstr>Calibri</vt:lpstr>
      <vt:lpstr>Corbel</vt:lpstr>
      <vt:lpstr>Lucida Sans Unicode</vt:lpstr>
      <vt:lpstr>ＭＳ Ｐゴシック</vt:lpstr>
      <vt:lpstr>Depth</vt:lpstr>
      <vt:lpstr>Drawing</vt:lpstr>
      <vt:lpstr>Recap Day 1: Key Concepts</vt:lpstr>
      <vt:lpstr>Day 2 Objectives</vt:lpstr>
      <vt:lpstr>What affects exposure?</vt:lpstr>
      <vt:lpstr>Routes of Exposure</vt:lpstr>
      <vt:lpstr>Hazard Categories</vt:lpstr>
      <vt:lpstr>Other Hazards</vt:lpstr>
      <vt:lpstr>Health Effects or Endpoints:</vt:lpstr>
      <vt:lpstr>The Dose-Response Relationship:  How much exposure to a chemical or agent will cause what effect?</vt:lpstr>
      <vt:lpstr>Signs that a workplace problem may exist:</vt:lpstr>
      <vt:lpstr>Air Contaminants</vt:lpstr>
      <vt:lpstr>PowerPoint Presentation</vt:lpstr>
      <vt:lpstr>Air Sampling</vt:lpstr>
      <vt:lpstr>Potentially Hazardous Processes</vt:lpstr>
      <vt:lpstr>Potentially Hazardous Processes</vt:lpstr>
      <vt:lpstr>Worksite Walkthrough Reminders</vt:lpstr>
      <vt:lpstr>What to look for. . .</vt:lpstr>
      <vt:lpstr>An Industrial Hygienist’s Toolkit</vt:lpstr>
      <vt:lpstr>PowerPoint Presentation</vt:lpstr>
      <vt:lpstr>Occupational Noise Exposure</vt:lpstr>
      <vt:lpstr>Health Effects Related  to Noise Exposure</vt:lpstr>
      <vt:lpstr>Noise Standards in Thailand</vt:lpstr>
      <vt:lpstr>Preventing Noise-Induced Hearing Loss: Hierarchy of Control</vt:lpstr>
      <vt:lpstr>Control</vt:lpstr>
      <vt:lpstr>Practicum 2: Review Safety Data Sheet</vt:lpstr>
      <vt:lpstr>Key Industrial Exposures (handout)</vt:lpstr>
      <vt:lpstr>Practicum 3: Exposure Scenario</vt:lpstr>
      <vt:lpstr>Day 2: Key Concepts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15</cp:revision>
  <dcterms:created xsi:type="dcterms:W3CDTF">2016-04-21T16:58:30Z</dcterms:created>
  <dcterms:modified xsi:type="dcterms:W3CDTF">2016-05-17T00:38:33Z</dcterms:modified>
</cp:coreProperties>
</file>