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4" r:id="rId8"/>
    <p:sldId id="265" r:id="rId9"/>
    <p:sldId id="266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2969"/>
  </p:normalViewPr>
  <p:slideViewPr>
    <p:cSldViewPr>
      <p:cViewPr>
        <p:scale>
          <a:sx n="50" d="100"/>
          <a:sy n="50" d="100"/>
        </p:scale>
        <p:origin x="1240" y="3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64B7-9500-4996-B427-A900FECB2A5B}" type="datetimeFigureOut">
              <a:rPr lang="en-US" smtClean="0"/>
              <a:t>5/16/16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1417-4351-475B-B81F-EDA9DB0F9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17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64B7-9500-4996-B427-A900FECB2A5B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1417-4351-475B-B81F-EDA9DB0F9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7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64B7-9500-4996-B427-A900FECB2A5B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1417-4351-475B-B81F-EDA9DB0F9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00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64B7-9500-4996-B427-A900FECB2A5B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1417-4351-475B-B81F-EDA9DB0F9B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9617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64B7-9500-4996-B427-A900FECB2A5B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1417-4351-475B-B81F-EDA9DB0F9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79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64B7-9500-4996-B427-A900FECB2A5B}" type="datetimeFigureOut">
              <a:rPr lang="en-US" smtClean="0"/>
              <a:t>5/16/16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1417-4351-475B-B81F-EDA9DB0F9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15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64B7-9500-4996-B427-A900FECB2A5B}" type="datetimeFigureOut">
              <a:rPr lang="en-US" smtClean="0"/>
              <a:t>5/16/16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1417-4351-475B-B81F-EDA9DB0F9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13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64B7-9500-4996-B427-A900FECB2A5B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1417-4351-475B-B81F-EDA9DB0F9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79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64B7-9500-4996-B427-A900FECB2A5B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1417-4351-475B-B81F-EDA9DB0F9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21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64B7-9500-4996-B427-A900FECB2A5B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1417-4351-475B-B81F-EDA9DB0F9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86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64B7-9500-4996-B427-A900FECB2A5B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1417-4351-475B-B81F-EDA9DB0F9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6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64B7-9500-4996-B427-A900FECB2A5B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1417-4351-475B-B81F-EDA9DB0F9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91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64B7-9500-4996-B427-A900FECB2A5B}" type="datetimeFigureOut">
              <a:rPr lang="en-US" smtClean="0"/>
              <a:t>5/16/16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1417-4351-475B-B81F-EDA9DB0F9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98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64B7-9500-4996-B427-A900FECB2A5B}" type="datetimeFigureOut">
              <a:rPr lang="en-US" smtClean="0"/>
              <a:t>5/16/16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1417-4351-475B-B81F-EDA9DB0F9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8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64B7-9500-4996-B427-A900FECB2A5B}" type="datetimeFigureOut">
              <a:rPr lang="en-US" smtClean="0"/>
              <a:t>5/16/16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1417-4351-475B-B81F-EDA9DB0F9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41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64B7-9500-4996-B427-A900FECB2A5B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1417-4351-475B-B81F-EDA9DB0F9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4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64B7-9500-4996-B427-A900FECB2A5B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1417-4351-475B-B81F-EDA9DB0F9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0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C3C964B7-9500-4996-B427-A900FECB2A5B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02171417-4351-475B-B81F-EDA9DB0F9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7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Occupational Health Nursing: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68300" y="2514600"/>
            <a:ext cx="8305800" cy="1219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Taking an Occupational and Environmental Health History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237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Occupational diseases continue to be under-recognized and under-diagnosed - despite the fact that thousands workers become ill or die each year as a result of exposures in their workplace.</a:t>
            </a:r>
          </a:p>
          <a:p>
            <a:endParaRPr lang="en-US" sz="3000" dirty="0" smtClean="0"/>
          </a:p>
          <a:p>
            <a:r>
              <a:rPr lang="en-US" dirty="0" smtClean="0"/>
              <a:t>OHNs can play a key role in …</a:t>
            </a:r>
          </a:p>
          <a:p>
            <a:pPr lvl="1"/>
            <a:r>
              <a:rPr lang="en-US" dirty="0" smtClean="0"/>
              <a:t>improving the recognition of work-related disease among workers, administrators and other health care providers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reventing exposures to toxins and work conditions that cause diseases to occur</a:t>
            </a:r>
          </a:p>
          <a:p>
            <a:pPr lvl="1"/>
            <a:r>
              <a:rPr lang="en-US" dirty="0" smtClean="0"/>
              <a:t> assuring that workers receive appropriate services – and compensation – when an occupational illness occurs.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23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Purposes of Health History*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To identify active and potential physical and mental health problems</a:t>
            </a:r>
          </a:p>
          <a:p>
            <a:r>
              <a:rPr lang="en-US" sz="3200" dirty="0" smtClean="0"/>
              <a:t>To determine a risk profile for preventable health concerns</a:t>
            </a:r>
          </a:p>
          <a:p>
            <a:r>
              <a:rPr lang="en-US" sz="3200" dirty="0"/>
              <a:t>To establish a health-care relationship with the worker </a:t>
            </a:r>
            <a:endParaRPr lang="en-US" sz="3200" dirty="0" smtClean="0"/>
          </a:p>
          <a:p>
            <a:endParaRPr lang="en-US" sz="3200" dirty="0" smtClean="0"/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 smtClean="0"/>
              <a:t>*  Source:  </a:t>
            </a:r>
            <a:r>
              <a:rPr lang="en-US" sz="1900" dirty="0" err="1" smtClean="0"/>
              <a:t>Burgel</a:t>
            </a:r>
            <a:r>
              <a:rPr lang="en-US" sz="1900" dirty="0" smtClean="0"/>
              <a:t>, B. in Salazar, MK (2006)..“Core Curriculum for Occupational &amp; Environmental Health Nursing, Saunders-Elsevier,   St. Louis, MO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065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Background 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well established that workers are regularly exposed to multiple physical and psychological hazards in their workplaces.</a:t>
            </a:r>
          </a:p>
          <a:p>
            <a:r>
              <a:rPr lang="en-US" dirty="0" smtClean="0"/>
              <a:t>The relationship of a worker’s health status to their work is often overlooked.</a:t>
            </a:r>
          </a:p>
          <a:p>
            <a:r>
              <a:rPr lang="en-US" dirty="0" smtClean="0"/>
              <a:t>The occupational and environmental health history serves as a critical tool in determining the work-relatedness of health conditions.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291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 of Linking Certain Health Conditions to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The manifestations of occupational and environmental diseases are often similar to common health problems.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Workers may be reluctant to report symptoms that might be associated with their work.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 link of certain exposures to specific health conditions may not be well-established.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In some cases. Workers may not be aware of their exposures.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162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goals of the occupational and health history are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 smtClean="0"/>
              <a:t>Identify current and past exposures</a:t>
            </a:r>
          </a:p>
          <a:p>
            <a:r>
              <a:rPr lang="en-US" dirty="0" smtClean="0"/>
              <a:t>Reduce or eliminate current exposures</a:t>
            </a:r>
          </a:p>
          <a:p>
            <a:r>
              <a:rPr lang="en-US" dirty="0" smtClean="0"/>
              <a:t>Reduce adverse effects of exposures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800" dirty="0" smtClean="0"/>
              <a:t>Source:  ATSDR (2000).</a:t>
            </a:r>
          </a:p>
        </p:txBody>
      </p:sp>
      <p:pic>
        <p:nvPicPr>
          <p:cNvPr id="1028" name="Picture 4" descr="C:\Users\Mary\AppData\Local\Microsoft\Windows\Temporary Internet Files\Content.IE5\CRYRZKK5\hazardous-chemical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919688"/>
            <a:ext cx="3038340" cy="22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415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Quick Survey …</a:t>
            </a:r>
            <a:br>
              <a:rPr lang="en-US" sz="3600" dirty="0" smtClean="0"/>
            </a:br>
            <a:r>
              <a:rPr lang="en-US" sz="3100" dirty="0" smtClean="0"/>
              <a:t>if You Suspect a Worker has an Occupational Disease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----------------------------</a:t>
            </a:r>
          </a:p>
          <a:p>
            <a:r>
              <a:rPr lang="en-US" dirty="0" smtClean="0"/>
              <a:t>What kind of work do you do?</a:t>
            </a:r>
          </a:p>
          <a:p>
            <a:r>
              <a:rPr lang="en-US" dirty="0" smtClean="0"/>
              <a:t>Do you think your health problems are related to your work?</a:t>
            </a:r>
          </a:p>
          <a:p>
            <a:r>
              <a:rPr lang="en-US" dirty="0" smtClean="0"/>
              <a:t>Are your symptoms better or worse when you are at home or at work?</a:t>
            </a:r>
          </a:p>
          <a:p>
            <a:r>
              <a:rPr lang="en-US" dirty="0" smtClean="0"/>
              <a:t>Have you been exposed to dusts, fumes chemicals, radiation or loud noise?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153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Detailed Information </a:t>
            </a:r>
            <a:br>
              <a:rPr lang="en-US" dirty="0" smtClean="0"/>
            </a:br>
            <a:r>
              <a:rPr lang="en-US" dirty="0" smtClean="0"/>
              <a:t>may be obtained by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458200" cy="4525963"/>
          </a:xfrm>
        </p:spPr>
        <p:txBody>
          <a:bodyPr>
            <a:normAutofit/>
          </a:bodyPr>
          <a:lstStyle/>
          <a:p>
            <a:r>
              <a:rPr lang="en-US" sz="3000" dirty="0"/>
              <a:t>Conducting an exposure history</a:t>
            </a:r>
          </a:p>
          <a:p>
            <a:r>
              <a:rPr lang="en-US" sz="3000" dirty="0" smtClean="0"/>
              <a:t>Asking about the chronology of jobs</a:t>
            </a:r>
          </a:p>
          <a:p>
            <a:r>
              <a:rPr lang="en-US" sz="3000" dirty="0" smtClean="0"/>
              <a:t>Reviewing chronology and associated exposures</a:t>
            </a:r>
          </a:p>
          <a:p>
            <a:r>
              <a:rPr lang="en-US" sz="3000" dirty="0" smtClean="0"/>
              <a:t>Getting a detailed job description</a:t>
            </a:r>
          </a:p>
          <a:p>
            <a:r>
              <a:rPr lang="en-US" sz="3000" dirty="0" smtClean="0"/>
              <a:t>Looking for clinical clues</a:t>
            </a:r>
          </a:p>
          <a:p>
            <a:r>
              <a:rPr lang="en-US" sz="3000" dirty="0" smtClean="0"/>
              <a:t>Determining if other workers have similar symptoms</a:t>
            </a:r>
          </a:p>
        </p:txBody>
      </p:sp>
    </p:spTree>
    <p:extLst>
      <p:ext uri="{BB962C8B-B14F-4D97-AF65-F5344CB8AC3E}">
        <p14:creationId xmlns:p14="http://schemas.microsoft.com/office/powerpoint/2010/main" val="2030707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Essential Elements of OH History:</a:t>
            </a:r>
            <a:br>
              <a:rPr lang="en-US" dirty="0" smtClean="0"/>
            </a:br>
            <a:r>
              <a:rPr lang="en-US" dirty="0" smtClean="0"/>
              <a:t>Worker’s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Job title, type of industry</a:t>
            </a:r>
          </a:p>
          <a:p>
            <a:r>
              <a:rPr lang="en-US" dirty="0" smtClean="0"/>
              <a:t>Description of symptoms</a:t>
            </a:r>
          </a:p>
          <a:p>
            <a:r>
              <a:rPr lang="en-US" dirty="0" smtClean="0"/>
              <a:t>When and how often do symptoms occur</a:t>
            </a:r>
          </a:p>
          <a:p>
            <a:r>
              <a:rPr lang="en-US" dirty="0" smtClean="0"/>
              <a:t>Duration of job (especially those aspects of job that are suspected to be related to symptoms)</a:t>
            </a:r>
          </a:p>
          <a:p>
            <a:r>
              <a:rPr lang="en-US" dirty="0" smtClean="0"/>
              <a:t>List of potential exposures</a:t>
            </a:r>
          </a:p>
          <a:p>
            <a:r>
              <a:rPr lang="en-US" dirty="0" smtClean="0"/>
              <a:t>Protective equipment and/or engineering controls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298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Essential Elements of OH </a:t>
            </a:r>
            <a:r>
              <a:rPr lang="en-US" dirty="0" smtClean="0"/>
              <a:t>History: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Epidemiologic information, i.e., other workers with similar exposures and/or symptoms</a:t>
            </a:r>
          </a:p>
          <a:p>
            <a:r>
              <a:rPr lang="en-US" dirty="0" smtClean="0"/>
              <a:t>Organizational considerations: safety climate, organizational changes, </a:t>
            </a:r>
            <a:r>
              <a:rPr lang="en-US" dirty="0" err="1" smtClean="0"/>
              <a:t>workstress</a:t>
            </a:r>
            <a:r>
              <a:rPr lang="en-US" dirty="0" smtClean="0"/>
              <a:t>, layoffs, etc.</a:t>
            </a:r>
          </a:p>
          <a:p>
            <a:r>
              <a:rPr lang="en-US" dirty="0" smtClean="0"/>
              <a:t>Toxicological evidence</a:t>
            </a:r>
          </a:p>
          <a:p>
            <a:pPr lvl="1"/>
            <a:r>
              <a:rPr lang="en-US" dirty="0" smtClean="0"/>
              <a:t>Known symptoms associated with specific exposures</a:t>
            </a:r>
          </a:p>
          <a:p>
            <a:pPr lvl="1"/>
            <a:r>
              <a:rPr lang="en-US" dirty="0" smtClean="0"/>
              <a:t>Workplace medical monitoring, i.e., blood, urine. etc.</a:t>
            </a:r>
          </a:p>
          <a:p>
            <a:pPr lvl="1"/>
            <a:r>
              <a:rPr lang="en-US" dirty="0" smtClean="0"/>
              <a:t>Results of IH, ergonomic evaluations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606370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142</TotalTime>
  <Words>505</Words>
  <Application>Microsoft Macintosh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Corbel</vt:lpstr>
      <vt:lpstr>Arial</vt:lpstr>
      <vt:lpstr>Depth</vt:lpstr>
      <vt:lpstr>Occupational Health Nursing:</vt:lpstr>
      <vt:lpstr>Purposes of Health History*</vt:lpstr>
      <vt:lpstr>Brief Background ….</vt:lpstr>
      <vt:lpstr>Challenges of Linking Certain Health Conditions to Work</vt:lpstr>
      <vt:lpstr>The goals of the occupational and health history are to…</vt:lpstr>
      <vt:lpstr>A Quick Survey … if You Suspect a Worker has an Occupational Disease</vt:lpstr>
      <vt:lpstr>More Detailed Information  may be obtained by …</vt:lpstr>
      <vt:lpstr>Essential Elements of OH History: Worker’s Information</vt:lpstr>
      <vt:lpstr>Essential Elements of OH History: Other Considerations</vt:lpstr>
      <vt:lpstr>SUMMARY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Occupational Health Nursing:</dc:title>
  <dc:creator>Mary</dc:creator>
  <cp:lastModifiedBy>Microsoft Office User</cp:lastModifiedBy>
  <cp:revision>19</cp:revision>
  <dcterms:created xsi:type="dcterms:W3CDTF">2016-04-29T18:48:55Z</dcterms:created>
  <dcterms:modified xsi:type="dcterms:W3CDTF">2016-05-17T00:49:51Z</dcterms:modified>
</cp:coreProperties>
</file>