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60" r:id="rId4"/>
    <p:sldId id="264" r:id="rId5"/>
    <p:sldId id="266" r:id="rId6"/>
    <p:sldId id="267" r:id="rId7"/>
    <p:sldId id="268" r:id="rId8"/>
    <p:sldId id="270" r:id="rId9"/>
    <p:sldId id="265" r:id="rId10"/>
    <p:sldId id="278" r:id="rId11"/>
    <p:sldId id="280" r:id="rId12"/>
    <p:sldId id="279" r:id="rId13"/>
    <p:sldId id="281" r:id="rId14"/>
    <p:sldId id="271" r:id="rId15"/>
    <p:sldId id="272" r:id="rId16"/>
    <p:sldId id="274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1" r:id="rId25"/>
    <p:sldId id="292" r:id="rId26"/>
    <p:sldId id="293" r:id="rId27"/>
    <p:sldId id="294" r:id="rId28"/>
    <p:sldId id="262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07" autoAdjust="0"/>
  </p:normalViewPr>
  <p:slideViewPr>
    <p:cSldViewPr snapToGrid="0" snapToObjects="1">
      <p:cViewPr varScale="1">
        <p:scale>
          <a:sx n="82" d="100"/>
          <a:sy n="82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B2E4-08A8-4473-BBF7-7E331073D6F0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1BBC6-A37F-47D8-B2F4-3C94ACB0C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98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Daw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– digestive aid used in Thailand;  </a:t>
            </a:r>
            <a:r>
              <a:rPr lang="en-US" baseline="0" dirty="0" err="1" smtClean="0"/>
              <a:t>970ppm</a:t>
            </a:r>
            <a:r>
              <a:rPr lang="en-US" baseline="0" dirty="0" smtClean="0"/>
              <a:t> lead and </a:t>
            </a:r>
            <a:r>
              <a:rPr lang="en-US" baseline="0" dirty="0" err="1" smtClean="0"/>
              <a:t>7100ppm</a:t>
            </a:r>
            <a:r>
              <a:rPr lang="en-US" baseline="0" dirty="0" smtClean="0"/>
              <a:t> arsenic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1BBC6-A37F-47D8-B2F4-3C94ACB0C5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92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86DE-47E1-E74F-847E-F90572DCB366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9871B-6A01-6D48-8C5D-28235E400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910" r="490"/>
          <a:stretch/>
        </p:blipFill>
        <p:spPr>
          <a:xfrm>
            <a:off x="1266497" y="0"/>
            <a:ext cx="6253655" cy="634242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6194" y="6205695"/>
            <a:ext cx="6400800" cy="622739"/>
          </a:xfrm>
        </p:spPr>
        <p:txBody>
          <a:bodyPr/>
          <a:lstStyle/>
          <a:p>
            <a:r>
              <a:rPr lang="en-US" dirty="0" smtClean="0"/>
              <a:t>Robert Hendrickson, MD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biological monitoring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OSHA – if workers are exposed to airborne lead over the “action level”, then those employees must be monitored.</a:t>
            </a:r>
          </a:p>
          <a:p>
            <a:pPr lvl="1"/>
            <a:r>
              <a:rPr lang="en-US" dirty="0" smtClean="0"/>
              <a:t>“Action level” (AL) = </a:t>
            </a:r>
            <a:r>
              <a:rPr lang="en-US" dirty="0" err="1"/>
              <a:t>3</a:t>
            </a:r>
            <a:r>
              <a:rPr lang="en-US" dirty="0" err="1" smtClean="0"/>
              <a:t>0mcg</a:t>
            </a:r>
            <a:r>
              <a:rPr lang="en-US" dirty="0" smtClean="0"/>
              <a:t>/</a:t>
            </a:r>
            <a:r>
              <a:rPr lang="en-US" dirty="0" err="1" smtClean="0"/>
              <a:t>m</a:t>
            </a:r>
            <a:r>
              <a:rPr lang="en-US" baseline="30000" dirty="0" err="1" smtClean="0"/>
              <a:t>3</a:t>
            </a:r>
            <a:r>
              <a:rPr lang="en-US" dirty="0" smtClean="0"/>
              <a:t> TWA-</a:t>
            </a:r>
            <a:r>
              <a:rPr lang="en-US" dirty="0" err="1" smtClean="0"/>
              <a:t>8h</a:t>
            </a:r>
            <a:endParaRPr lang="en-US" dirty="0" smtClean="0"/>
          </a:p>
          <a:p>
            <a:pPr lvl="1"/>
            <a:r>
              <a:rPr lang="en-US" dirty="0" err="1" smtClean="0"/>
              <a:t>PEL</a:t>
            </a:r>
            <a:r>
              <a:rPr lang="en-US" dirty="0" smtClean="0"/>
              <a:t> = </a:t>
            </a:r>
            <a:r>
              <a:rPr lang="en-US" dirty="0" err="1" smtClean="0"/>
              <a:t>50mcg</a:t>
            </a:r>
            <a:r>
              <a:rPr lang="en-US" dirty="0" smtClean="0"/>
              <a:t>/</a:t>
            </a:r>
            <a:r>
              <a:rPr lang="en-US" dirty="0" err="1" smtClean="0"/>
              <a:t>m</a:t>
            </a:r>
            <a:r>
              <a:rPr lang="en-US" baseline="30000" dirty="0" err="1" smtClean="0"/>
              <a:t>3</a:t>
            </a:r>
            <a:r>
              <a:rPr lang="en-US" dirty="0" smtClean="0"/>
              <a:t> TWA-</a:t>
            </a:r>
            <a:r>
              <a:rPr lang="en-US" dirty="0" err="1" smtClean="0"/>
              <a:t>8h</a:t>
            </a:r>
            <a:endParaRPr lang="en-US" dirty="0" smtClean="0"/>
          </a:p>
          <a:p>
            <a:pPr lvl="1"/>
            <a:r>
              <a:rPr lang="en-US" dirty="0" smtClean="0"/>
              <a:t>If &gt;AL for 30 days in one year, then medical monitoring:</a:t>
            </a:r>
          </a:p>
          <a:p>
            <a:pPr lvl="2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30739" y="6423950"/>
            <a:ext cx="43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 Health </a:t>
            </a:r>
            <a:r>
              <a:rPr lang="en-US" b="1" dirty="0" err="1" smtClean="0">
                <a:solidFill>
                  <a:schemeClr val="bg1"/>
                </a:solidFill>
              </a:rPr>
              <a:t>Perspect</a:t>
            </a:r>
            <a:r>
              <a:rPr lang="en-US" b="1" dirty="0" smtClean="0">
                <a:solidFill>
                  <a:schemeClr val="bg1"/>
                </a:solidFill>
              </a:rPr>
              <a:t> 2007; 115; 463-471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4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Lead – biological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30739" y="6423950"/>
            <a:ext cx="43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 Health </a:t>
            </a:r>
            <a:r>
              <a:rPr lang="en-US" b="1" dirty="0" err="1" smtClean="0">
                <a:solidFill>
                  <a:schemeClr val="bg1"/>
                </a:solidFill>
              </a:rPr>
              <a:t>Perspect</a:t>
            </a:r>
            <a:r>
              <a:rPr lang="en-US" b="1" dirty="0" smtClean="0">
                <a:solidFill>
                  <a:schemeClr val="bg1"/>
                </a:solidFill>
              </a:rPr>
              <a:t> 2007; 115; 463-471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" y="1103313"/>
            <a:ext cx="8961056" cy="566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3431" y="6207018"/>
            <a:ext cx="43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 Health </a:t>
            </a:r>
            <a:r>
              <a:rPr lang="en-US" b="1" dirty="0" err="1" smtClean="0">
                <a:solidFill>
                  <a:schemeClr val="bg1"/>
                </a:solidFill>
              </a:rPr>
              <a:t>Perspect</a:t>
            </a:r>
            <a:r>
              <a:rPr lang="en-US" b="1" dirty="0" smtClean="0">
                <a:solidFill>
                  <a:schemeClr val="bg1"/>
                </a:solidFill>
              </a:rPr>
              <a:t> 2007; 115; 463-471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medical removal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30739" y="6423950"/>
            <a:ext cx="43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 Health </a:t>
            </a:r>
            <a:r>
              <a:rPr lang="en-US" b="1" dirty="0" err="1" smtClean="0">
                <a:solidFill>
                  <a:schemeClr val="bg1"/>
                </a:solidFill>
              </a:rPr>
              <a:t>Perspect</a:t>
            </a:r>
            <a:r>
              <a:rPr lang="en-US" b="1" dirty="0" smtClean="0">
                <a:solidFill>
                  <a:schemeClr val="bg1"/>
                </a:solidFill>
              </a:rPr>
              <a:t> 2007; 115; 463-471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8891"/>
            <a:ext cx="9186863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13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830739" y="6423950"/>
            <a:ext cx="431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Environ Health </a:t>
            </a:r>
            <a:r>
              <a:rPr lang="en-US" b="1" dirty="0" err="1" smtClean="0">
                <a:solidFill>
                  <a:schemeClr val="bg1"/>
                </a:solidFill>
              </a:rPr>
              <a:t>Perspect</a:t>
            </a:r>
            <a:r>
              <a:rPr lang="en-US" b="1" dirty="0" smtClean="0">
                <a:solidFill>
                  <a:schemeClr val="bg1"/>
                </a:solidFill>
              </a:rPr>
              <a:t> 2007; 115; 463-471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C:\Users\hendriro\AppData\Local\Microsoft\Windows\Temporary Internet Files\Content.Outlook\9DRX1M0A\IMG_48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0" r="19649"/>
          <a:stretch/>
        </p:blipFill>
        <p:spPr bwMode="auto">
          <a:xfrm rot="5400000">
            <a:off x="1623349" y="271806"/>
            <a:ext cx="5897301" cy="73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047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Management Guidelines, Council for State and Territorial Epidemiologist (</a:t>
            </a:r>
            <a:r>
              <a:rPr lang="en-US" sz="2400" b="1" dirty="0" err="1" smtClean="0"/>
              <a:t>CSTE</a:t>
            </a:r>
            <a:r>
              <a:rPr lang="en-US" sz="2400" b="1" dirty="0" smtClean="0"/>
              <a:t>), accessed </a:t>
            </a:r>
            <a:r>
              <a:rPr lang="en-US" sz="2400" b="1" dirty="0" err="1" smtClean="0"/>
              <a:t>www.osha.gov</a:t>
            </a:r>
            <a:r>
              <a:rPr lang="en-US" sz="2400" b="1" dirty="0" smtClean="0"/>
              <a:t>/</a:t>
            </a:r>
            <a:r>
              <a:rPr lang="en-US" sz="2400" b="1" dirty="0" err="1" smtClean="0"/>
              <a:t>SLTC</a:t>
            </a:r>
            <a:r>
              <a:rPr lang="en-US" sz="2400" b="1" dirty="0" smtClean="0"/>
              <a:t>/lead/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882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evaluation and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Removal from exposure</a:t>
            </a:r>
          </a:p>
          <a:p>
            <a:pPr lvl="1"/>
            <a:r>
              <a:rPr lang="en-US" dirty="0" smtClean="0"/>
              <a:t>Workplace evaluation</a:t>
            </a:r>
          </a:p>
          <a:p>
            <a:pPr lvl="2"/>
            <a:r>
              <a:rPr lang="en-US" dirty="0" smtClean="0"/>
              <a:t>?decrease dust/fume production</a:t>
            </a:r>
          </a:p>
          <a:p>
            <a:pPr lvl="2"/>
            <a:r>
              <a:rPr lang="en-US" dirty="0" smtClean="0"/>
              <a:t>?increase local/general ventilation</a:t>
            </a:r>
          </a:p>
          <a:p>
            <a:pPr lvl="2"/>
            <a:r>
              <a:rPr lang="en-US" dirty="0" smtClean="0"/>
              <a:t>Personal protective equipment </a:t>
            </a:r>
          </a:p>
          <a:p>
            <a:pPr lvl="3"/>
            <a:r>
              <a:rPr lang="en-US" dirty="0"/>
              <a:t>R</a:t>
            </a:r>
            <a:r>
              <a:rPr lang="en-US" dirty="0" smtClean="0"/>
              <a:t>espiratory protection</a:t>
            </a:r>
          </a:p>
          <a:p>
            <a:pPr lvl="2"/>
            <a:r>
              <a:rPr lang="en-US" dirty="0" smtClean="0"/>
              <a:t>Hygiene</a:t>
            </a:r>
          </a:p>
          <a:p>
            <a:pPr lvl="3"/>
            <a:r>
              <a:rPr lang="en-US" dirty="0" smtClean="0"/>
              <a:t>No smoking, eating, drinking in lead-prominent work areas</a:t>
            </a:r>
          </a:p>
          <a:p>
            <a:pPr lvl="3"/>
            <a:r>
              <a:rPr lang="en-US" dirty="0" smtClean="0"/>
              <a:t>Work clothes should be changed after every shift and NOT </a:t>
            </a:r>
            <a:r>
              <a:rPr lang="en-US" dirty="0" err="1" smtClean="0"/>
              <a:t>lockered</a:t>
            </a:r>
            <a:r>
              <a:rPr lang="en-US" dirty="0" smtClean="0"/>
              <a:t> together with street clothes</a:t>
            </a:r>
          </a:p>
          <a:p>
            <a:pPr lvl="2"/>
            <a:r>
              <a:rPr lang="en-US" dirty="0" smtClean="0"/>
              <a:t>Removal from workplace?</a:t>
            </a:r>
          </a:p>
          <a:p>
            <a:pPr lvl="1"/>
            <a:r>
              <a:rPr lang="en-US" dirty="0" smtClean="0"/>
              <a:t>Home evaluation</a:t>
            </a:r>
          </a:p>
          <a:p>
            <a:pPr marL="1371600" lvl="3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702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evaluation and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Removal from exposure</a:t>
            </a:r>
            <a:endParaRPr lang="en-US" dirty="0"/>
          </a:p>
          <a:p>
            <a:r>
              <a:rPr lang="en-US" dirty="0" smtClean="0"/>
              <a:t>Optimize nutrition</a:t>
            </a:r>
          </a:p>
          <a:p>
            <a:pPr lvl="1"/>
            <a:r>
              <a:rPr lang="en-US" dirty="0" smtClean="0"/>
              <a:t>Iron (decreases lead GI absorption)</a:t>
            </a:r>
          </a:p>
          <a:p>
            <a:pPr lvl="1"/>
            <a:r>
              <a:rPr lang="en-US" dirty="0" smtClean="0"/>
              <a:t>Calcium (decreases lead GI absorption)</a:t>
            </a:r>
          </a:p>
          <a:p>
            <a:pPr lvl="1"/>
            <a:r>
              <a:rPr lang="en-US" dirty="0" smtClean="0"/>
              <a:t>Vitamin C (may increase lead excretion)</a:t>
            </a:r>
          </a:p>
        </p:txBody>
      </p:sp>
    </p:spTree>
    <p:extLst>
      <p:ext uri="{BB962C8B-B14F-4D97-AF65-F5344CB8AC3E}">
        <p14:creationId xmlns:p14="http://schemas.microsoft.com/office/powerpoint/2010/main" val="7259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evaluation and treatment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Removal from exposure</a:t>
            </a:r>
            <a:endParaRPr lang="en-US" dirty="0"/>
          </a:p>
          <a:p>
            <a:r>
              <a:rPr lang="en-US" dirty="0" smtClean="0"/>
              <a:t>Optimize nutrition</a:t>
            </a:r>
          </a:p>
          <a:p>
            <a:r>
              <a:rPr lang="en-US" dirty="0" smtClean="0"/>
              <a:t>Chelation?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319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evaluation and treatment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1143391"/>
              </p:ext>
            </p:extLst>
          </p:nvPr>
        </p:nvGraphicFramePr>
        <p:xfrm>
          <a:off x="457200" y="1417637"/>
          <a:ext cx="8229600" cy="446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94419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Condition,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BLL</a:t>
                      </a:r>
                      <a:r>
                        <a:rPr lang="en-US" sz="2400" baseline="0" dirty="0" smtClean="0"/>
                        <a:t> (mcg/</a:t>
                      </a:r>
                      <a:r>
                        <a:rPr lang="en-US" sz="2400" baseline="0" dirty="0" err="1" smtClean="0"/>
                        <a:t>dL</a:t>
                      </a:r>
                      <a:r>
                        <a:rPr lang="en-US" sz="2400" baseline="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Chelator</a:t>
                      </a:r>
                      <a:r>
                        <a:rPr lang="en-US" sz="2400" baseline="0" dirty="0" smtClean="0"/>
                        <a:t> and d</a:t>
                      </a:r>
                      <a:r>
                        <a:rPr lang="en-US" sz="2400" dirty="0" smtClean="0"/>
                        <a:t>ose</a:t>
                      </a:r>
                      <a:endParaRPr lang="en-US" sz="2400" dirty="0"/>
                    </a:p>
                  </a:txBody>
                  <a:tcPr/>
                </a:tc>
              </a:tr>
              <a:tr h="16297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Encephalopathy or </a:t>
                      </a:r>
                      <a:r>
                        <a:rPr lang="en-US" sz="2400" dirty="0" err="1" smtClean="0"/>
                        <a:t>BLL</a:t>
                      </a:r>
                      <a:r>
                        <a:rPr lang="en-US" sz="2400" dirty="0" smtClean="0"/>
                        <a:t> &gt; 100 mcg/</a:t>
                      </a:r>
                      <a:r>
                        <a:rPr lang="en-US" sz="2400" dirty="0" err="1" smtClean="0"/>
                        <a:t>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BAL</a:t>
                      </a:r>
                      <a:r>
                        <a:rPr lang="en-US" sz="2400" dirty="0" smtClean="0"/>
                        <a:t> IM </a:t>
                      </a:r>
                      <a:r>
                        <a:rPr lang="en-US" sz="2400" dirty="0" err="1" smtClean="0"/>
                        <a:t>75mg</a:t>
                      </a:r>
                      <a:r>
                        <a:rPr lang="en-US" sz="2400" dirty="0" smtClean="0"/>
                        <a:t>/</a:t>
                      </a:r>
                      <a:r>
                        <a:rPr lang="en-US" sz="2400" dirty="0" err="1" smtClean="0"/>
                        <a:t>m</a:t>
                      </a:r>
                      <a:r>
                        <a:rPr lang="en-US" sz="2400" baseline="30000" dirty="0" err="1" smtClean="0"/>
                        <a:t>2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q4h</a:t>
                      </a:r>
                      <a:r>
                        <a:rPr lang="en-US" sz="2400" baseline="0" dirty="0" smtClean="0"/>
                        <a:t> x </a:t>
                      </a:r>
                      <a:r>
                        <a:rPr lang="en-US" sz="2400" baseline="0" dirty="0" err="1" smtClean="0"/>
                        <a:t>5d</a:t>
                      </a:r>
                      <a:r>
                        <a:rPr lang="en-US" sz="2400" baseline="0" dirty="0" smtClean="0"/>
                        <a:t> &amp;</a:t>
                      </a:r>
                    </a:p>
                    <a:p>
                      <a:r>
                        <a:rPr lang="en-US" sz="2400" b="1" baseline="0" dirty="0" err="1" smtClean="0"/>
                        <a:t>CaNaEDTA</a:t>
                      </a:r>
                      <a:r>
                        <a:rPr lang="en-US" sz="2400" baseline="0" dirty="0" smtClean="0"/>
                        <a:t> 1000-1500 mg/</a:t>
                      </a:r>
                      <a:r>
                        <a:rPr lang="en-US" sz="2400" baseline="0" dirty="0" err="1" smtClean="0"/>
                        <a:t>m</a:t>
                      </a:r>
                      <a:r>
                        <a:rPr lang="en-US" sz="2400" baseline="30000" dirty="0" err="1" smtClean="0"/>
                        <a:t>2</a:t>
                      </a:r>
                      <a:r>
                        <a:rPr lang="en-US" sz="2400" baseline="0" dirty="0" smtClean="0"/>
                        <a:t>/d (max of </a:t>
                      </a:r>
                      <a:r>
                        <a:rPr lang="en-US" sz="2400" baseline="0" dirty="0" err="1" smtClean="0"/>
                        <a:t>3g</a:t>
                      </a:r>
                      <a:r>
                        <a:rPr lang="en-US" sz="2400" baseline="0" dirty="0" smtClean="0"/>
                        <a:t>/d) infusion</a:t>
                      </a:r>
                    </a:p>
                  </a:txBody>
                  <a:tcPr/>
                </a:tc>
              </a:tr>
              <a:tr h="94419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Mild symptoms or </a:t>
                      </a:r>
                      <a:r>
                        <a:rPr lang="en-US" sz="2400" dirty="0" err="1" smtClean="0"/>
                        <a:t>BLL</a:t>
                      </a:r>
                      <a:r>
                        <a:rPr lang="en-US" sz="2400" dirty="0" smtClean="0"/>
                        <a:t> &gt; 70 mcg/</a:t>
                      </a:r>
                      <a:r>
                        <a:rPr lang="en-US" sz="2400" dirty="0" err="1" smtClean="0"/>
                        <a:t>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/>
                        <a:t>DMSA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10mg</a:t>
                      </a:r>
                      <a:r>
                        <a:rPr lang="en-US" sz="2400" baseline="0" dirty="0" smtClean="0"/>
                        <a:t>/kg </a:t>
                      </a:r>
                      <a:r>
                        <a:rPr lang="en-US" sz="2400" baseline="0" dirty="0" err="1" smtClean="0"/>
                        <a:t>TID</a:t>
                      </a:r>
                      <a:r>
                        <a:rPr lang="en-US" sz="2400" baseline="0" dirty="0" smtClean="0"/>
                        <a:t> x </a:t>
                      </a:r>
                      <a:r>
                        <a:rPr lang="en-US" sz="2400" baseline="0" dirty="0" err="1" smtClean="0"/>
                        <a:t>5d</a:t>
                      </a:r>
                      <a:r>
                        <a:rPr lang="en-US" sz="2400" baseline="0" dirty="0" smtClean="0"/>
                        <a:t>, then </a:t>
                      </a:r>
                      <a:r>
                        <a:rPr lang="en-US" sz="2400" baseline="0" dirty="0" err="1" smtClean="0"/>
                        <a:t>10mg</a:t>
                      </a:r>
                      <a:r>
                        <a:rPr lang="en-US" sz="2400" baseline="0" dirty="0" smtClean="0"/>
                        <a:t>/kg BID x </a:t>
                      </a:r>
                      <a:r>
                        <a:rPr lang="en-US" sz="2400" baseline="0" dirty="0" err="1" smtClean="0"/>
                        <a:t>14d</a:t>
                      </a:r>
                      <a:endParaRPr lang="en-US" sz="2400" dirty="0"/>
                    </a:p>
                  </a:txBody>
                  <a:tcPr/>
                </a:tc>
              </a:tr>
              <a:tr h="94419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Asymptomatic</a:t>
                      </a:r>
                      <a:r>
                        <a:rPr lang="en-US" sz="2400" baseline="0" dirty="0" smtClean="0"/>
                        <a:t> and </a:t>
                      </a:r>
                      <a:r>
                        <a:rPr lang="en-US" sz="2400" baseline="0" dirty="0" err="1" smtClean="0"/>
                        <a:t>BLL</a:t>
                      </a:r>
                      <a:r>
                        <a:rPr lang="en-US" sz="2400" baseline="0" dirty="0" smtClean="0"/>
                        <a:t> &lt; 70 mcg/</a:t>
                      </a:r>
                      <a:r>
                        <a:rPr lang="en-US" sz="2400" baseline="0" dirty="0" err="1" smtClean="0"/>
                        <a:t>dL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 chelation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4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Chelators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5119300"/>
          </a:xfrm>
        </p:spPr>
        <p:txBody>
          <a:bodyPr>
            <a:normAutofit/>
          </a:bodyPr>
          <a:lstStyle/>
          <a:p>
            <a:r>
              <a:rPr lang="en-US" dirty="0" smtClean="0"/>
              <a:t>BAL (</a:t>
            </a:r>
            <a:r>
              <a:rPr lang="en-US" dirty="0" err="1" smtClean="0"/>
              <a:t>dimercaprol</a:t>
            </a:r>
            <a:r>
              <a:rPr lang="en-US" dirty="0" smtClean="0"/>
              <a:t>, British anti-Lewisite)</a:t>
            </a:r>
          </a:p>
          <a:p>
            <a:pPr lvl="1"/>
            <a:r>
              <a:rPr lang="en-US" dirty="0" smtClean="0"/>
              <a:t>Peanut oil</a:t>
            </a:r>
          </a:p>
          <a:p>
            <a:pPr lvl="1"/>
            <a:r>
              <a:rPr lang="en-US" dirty="0" smtClean="0"/>
              <a:t>Deep IM</a:t>
            </a:r>
          </a:p>
          <a:p>
            <a:pPr lvl="1"/>
            <a:r>
              <a:rPr lang="en-US" dirty="0" smtClean="0"/>
              <a:t>Adverse effects (14% at </a:t>
            </a:r>
            <a:r>
              <a:rPr lang="en-US" dirty="0" err="1" smtClean="0"/>
              <a:t>4mg</a:t>
            </a:r>
            <a:r>
              <a:rPr lang="en-US" dirty="0" smtClean="0"/>
              <a:t>/kg):</a:t>
            </a:r>
          </a:p>
          <a:p>
            <a:pPr lvl="2"/>
            <a:r>
              <a:rPr lang="en-US" dirty="0" smtClean="0"/>
              <a:t>Tachycardia/hypertension</a:t>
            </a:r>
          </a:p>
          <a:p>
            <a:pPr lvl="2"/>
            <a:r>
              <a:rPr lang="en-US" dirty="0" smtClean="0"/>
              <a:t>Hyperthermia (children; 30%)</a:t>
            </a:r>
          </a:p>
          <a:p>
            <a:pPr lvl="2"/>
            <a:r>
              <a:rPr lang="en-US" dirty="0" smtClean="0"/>
              <a:t>HA, lacrimation, salivation, rhinorrhea, </a:t>
            </a:r>
            <a:r>
              <a:rPr lang="en-US" dirty="0" err="1" smtClean="0"/>
              <a:t>myalgias</a:t>
            </a:r>
            <a:r>
              <a:rPr lang="en-US" dirty="0" smtClean="0"/>
              <a:t>, anxiety, resolves in 1 hour</a:t>
            </a:r>
          </a:p>
          <a:p>
            <a:pPr lvl="1"/>
            <a:endParaRPr lang="en-US" dirty="0" smtClean="0"/>
          </a:p>
        </p:txBody>
      </p:sp>
      <p:pic>
        <p:nvPicPr>
          <p:cNvPr id="4" name="Picture 13" descr="http://www.chm.bris.ac.uk/motm/bal/Fig3B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14" y="0"/>
            <a:ext cx="2013585" cy="250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87" y="2883601"/>
            <a:ext cx="3194612" cy="397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20587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 </a:t>
            </a:r>
            <a:r>
              <a:rPr lang="en-US" sz="1200" dirty="0" err="1" smtClean="0"/>
              <a:t>Pediatr</a:t>
            </a:r>
            <a:r>
              <a:rPr lang="en-US" sz="1200" dirty="0" smtClean="0"/>
              <a:t> 1968; 73(1): 1-38</a:t>
            </a:r>
            <a:endParaRPr lang="en-US" sz="1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68329"/>
            <a:ext cx="1342663" cy="78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Chelators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51193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CaNaEDTA</a:t>
            </a:r>
            <a:endParaRPr lang="en-US" dirty="0" smtClean="0"/>
          </a:p>
          <a:p>
            <a:pPr lvl="1"/>
            <a:r>
              <a:rPr lang="en-US" dirty="0" err="1" smtClean="0"/>
              <a:t>4h</a:t>
            </a:r>
            <a:r>
              <a:rPr lang="en-US" dirty="0" smtClean="0"/>
              <a:t> after BAL to avoid increasing CNS [lead]</a:t>
            </a:r>
          </a:p>
          <a:p>
            <a:pPr lvl="1"/>
            <a:r>
              <a:rPr lang="en-US" dirty="0" smtClean="0"/>
              <a:t>Adverse effects:</a:t>
            </a:r>
          </a:p>
          <a:p>
            <a:pPr lvl="2"/>
            <a:r>
              <a:rPr lang="en-US" dirty="0" smtClean="0"/>
              <a:t>Renal insufficiency (13%)</a:t>
            </a:r>
          </a:p>
          <a:p>
            <a:pPr lvl="2"/>
            <a:r>
              <a:rPr lang="en-US" dirty="0" smtClean="0"/>
              <a:t>Oliguric renal failure (3%)</a:t>
            </a:r>
          </a:p>
          <a:p>
            <a:pPr lvl="2"/>
            <a:r>
              <a:rPr lang="en-US" dirty="0" smtClean="0"/>
              <a:t>Malaise, chills, </a:t>
            </a:r>
            <a:r>
              <a:rPr lang="en-US" dirty="0" err="1" smtClean="0"/>
              <a:t>myalgias</a:t>
            </a:r>
            <a:r>
              <a:rPr lang="en-US" dirty="0" smtClean="0"/>
              <a:t>, HA</a:t>
            </a:r>
          </a:p>
          <a:p>
            <a:pPr lvl="2"/>
            <a:r>
              <a:rPr lang="en-US" dirty="0" smtClean="0"/>
              <a:t>Zinc deficiency – </a:t>
            </a:r>
            <a:r>
              <a:rPr lang="en-US" dirty="0" err="1" smtClean="0"/>
              <a:t>cheilitis</a:t>
            </a:r>
            <a:r>
              <a:rPr lang="en-US" dirty="0" smtClean="0"/>
              <a:t>, magenta tongue, </a:t>
            </a:r>
            <a:r>
              <a:rPr lang="en-US" dirty="0" err="1" smtClean="0"/>
              <a:t>papular</a:t>
            </a:r>
            <a:r>
              <a:rPr lang="en-US" dirty="0" smtClean="0"/>
              <a:t> rash</a:t>
            </a:r>
          </a:p>
          <a:p>
            <a:pPr lvl="2"/>
            <a:r>
              <a:rPr lang="en-US" dirty="0" smtClean="0"/>
              <a:t>AST/ALT increase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86" y="1"/>
            <a:ext cx="2233913" cy="315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45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#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42 </a:t>
            </a:r>
            <a:r>
              <a:rPr lang="en-US" dirty="0" err="1" smtClean="0"/>
              <a:t>yo</a:t>
            </a:r>
            <a:r>
              <a:rPr lang="en-US" dirty="0" smtClean="0"/>
              <a:t> man</a:t>
            </a:r>
          </a:p>
          <a:p>
            <a:r>
              <a:rPr lang="en-US" dirty="0" smtClean="0"/>
              <a:t>Construction / renovation of houses</a:t>
            </a:r>
          </a:p>
          <a:p>
            <a:r>
              <a:rPr lang="en-US" dirty="0" smtClean="0"/>
              <a:t>Symptoms: Headaches, fatigue, constipation with occasional bouts of </a:t>
            </a:r>
            <a:r>
              <a:rPr lang="en-US" dirty="0" err="1" smtClean="0"/>
              <a:t>crampy</a:t>
            </a:r>
            <a:r>
              <a:rPr lang="en-US" dirty="0" smtClean="0"/>
              <a:t> abdominal pain.  Wife describes him as “irritable”. </a:t>
            </a:r>
          </a:p>
          <a:p>
            <a:r>
              <a:rPr lang="en-US" dirty="0" smtClean="0"/>
              <a:t>Exam:  Hypertension (170/</a:t>
            </a:r>
            <a:r>
              <a:rPr lang="en-US" dirty="0" err="1" smtClean="0"/>
              <a:t>90mmHg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Labs</a:t>
            </a:r>
            <a:r>
              <a:rPr lang="en-US" dirty="0" smtClean="0"/>
              <a:t>:  Hemoglobin </a:t>
            </a:r>
            <a:r>
              <a:rPr lang="en-US" dirty="0" smtClean="0"/>
              <a:t>7.5 </a:t>
            </a:r>
            <a:r>
              <a:rPr lang="en-US" dirty="0" smtClean="0"/>
              <a:t>g/</a:t>
            </a:r>
            <a:r>
              <a:rPr lang="en-US" dirty="0" err="1" smtClean="0"/>
              <a:t>dL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64" y="5048983"/>
            <a:ext cx="2352936" cy="18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2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Chelators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51193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DMSA</a:t>
            </a:r>
            <a:endParaRPr lang="en-US" dirty="0" smtClean="0"/>
          </a:p>
          <a:p>
            <a:pPr lvl="1"/>
            <a:r>
              <a:rPr lang="en-US" dirty="0" smtClean="0"/>
              <a:t>Oral</a:t>
            </a:r>
          </a:p>
          <a:p>
            <a:pPr lvl="1"/>
            <a:r>
              <a:rPr lang="en-US" dirty="0" smtClean="0"/>
              <a:t>Adverse effects mild:</a:t>
            </a:r>
          </a:p>
          <a:p>
            <a:pPr lvl="2"/>
            <a:r>
              <a:rPr lang="en-US" dirty="0" smtClean="0"/>
              <a:t>GI upset, sulfur smell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4" descr="Image from Drug Label 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4" y="5181600"/>
            <a:ext cx="308457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c1.staticflickr.com/9/8299/7980618946_21a5dd9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23" y="457200"/>
            <a:ext cx="304678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5243"/>
            <a:ext cx="4572001" cy="3002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8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Chelators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Chelation – does it work?</a:t>
            </a:r>
          </a:p>
          <a:p>
            <a:pPr lvl="1"/>
            <a:r>
              <a:rPr lang="en-US" dirty="0" smtClean="0"/>
              <a:t>Reduces symptoms</a:t>
            </a:r>
          </a:p>
          <a:p>
            <a:pPr lvl="1"/>
            <a:r>
              <a:rPr lang="en-US" dirty="0" smtClean="0"/>
              <a:t>Rapidly decreases lead concentration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345"/>
            <a:ext cx="9203541" cy="604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7468" y="6412375"/>
            <a:ext cx="663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TLC trial:  N </a:t>
            </a:r>
            <a:r>
              <a:rPr lang="en-US" b="1" dirty="0" err="1" smtClean="0"/>
              <a:t>Engl</a:t>
            </a:r>
            <a:r>
              <a:rPr lang="en-US" b="1" dirty="0" smtClean="0"/>
              <a:t> J Med 2001; 344: 1421-6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822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5" y="304384"/>
            <a:ext cx="8333772" cy="65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8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399" y="304172"/>
            <a:ext cx="4078362" cy="579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0765" y="2405247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 </a:t>
            </a:r>
            <a:r>
              <a:rPr lang="en-US" dirty="0" err="1" smtClean="0"/>
              <a:t>Pediatr</a:t>
            </a:r>
            <a:r>
              <a:rPr lang="en-US" dirty="0" smtClean="0"/>
              <a:t> 1968; 73:1-38</a:t>
            </a:r>
          </a:p>
          <a:p>
            <a:r>
              <a:rPr lang="en-US" dirty="0" smtClean="0"/>
              <a:t>w/ EDTA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361235" y="1661612"/>
            <a:ext cx="833377" cy="392896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#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42 </a:t>
            </a:r>
            <a:r>
              <a:rPr lang="en-US" dirty="0" err="1" smtClean="0"/>
              <a:t>yo</a:t>
            </a:r>
            <a:r>
              <a:rPr lang="en-US" dirty="0" smtClean="0"/>
              <a:t> man</a:t>
            </a:r>
          </a:p>
          <a:p>
            <a:r>
              <a:rPr lang="en-US" dirty="0" smtClean="0"/>
              <a:t>Construction / renovation of houses</a:t>
            </a:r>
          </a:p>
          <a:p>
            <a:r>
              <a:rPr lang="en-US" dirty="0" smtClean="0"/>
              <a:t>Symptoms: Headaches, fatigue, constipation with occasional bouts of </a:t>
            </a:r>
            <a:r>
              <a:rPr lang="en-US" dirty="0" err="1" smtClean="0"/>
              <a:t>crampy</a:t>
            </a:r>
            <a:r>
              <a:rPr lang="en-US" dirty="0" smtClean="0"/>
              <a:t> abdominal pain.  Wife describes him as “irritable”. </a:t>
            </a:r>
          </a:p>
          <a:p>
            <a:r>
              <a:rPr lang="en-US" dirty="0" smtClean="0"/>
              <a:t>Exam:  Hypertension (170/</a:t>
            </a:r>
            <a:r>
              <a:rPr lang="en-US" dirty="0" err="1" smtClean="0"/>
              <a:t>90mmHg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Labs</a:t>
            </a:r>
            <a:r>
              <a:rPr lang="en-US" dirty="0" smtClean="0"/>
              <a:t>:  Hemoglobin </a:t>
            </a:r>
            <a:r>
              <a:rPr lang="en-US" dirty="0" smtClean="0"/>
              <a:t>7.5 g/</a:t>
            </a:r>
            <a:r>
              <a:rPr lang="en-US" dirty="0" err="1" smtClean="0"/>
              <a:t>dL</a:t>
            </a:r>
            <a:endParaRPr lang="en-US" dirty="0" smtClean="0"/>
          </a:p>
          <a:p>
            <a:r>
              <a:rPr lang="en-US" dirty="0" err="1" smtClean="0"/>
              <a:t>BLC</a:t>
            </a:r>
            <a:r>
              <a:rPr lang="en-US" dirty="0" smtClean="0"/>
              <a:t>:  78 mcg/</a:t>
            </a:r>
            <a:r>
              <a:rPr lang="en-US" dirty="0" err="1" smtClean="0"/>
              <a:t>dL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64" y="5048983"/>
            <a:ext cx="2352936" cy="180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3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#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BLC</a:t>
            </a:r>
            <a:r>
              <a:rPr lang="en-US" dirty="0" smtClean="0"/>
              <a:t> 78 mcg/</a:t>
            </a:r>
            <a:r>
              <a:rPr lang="en-US" dirty="0" err="1" smtClean="0"/>
              <a:t>dL</a:t>
            </a:r>
            <a:endParaRPr lang="en-US" dirty="0" smtClean="0"/>
          </a:p>
          <a:p>
            <a:r>
              <a:rPr lang="en-US" dirty="0" smtClean="0"/>
              <a:t>Treatment:</a:t>
            </a:r>
          </a:p>
          <a:p>
            <a:pPr lvl="1"/>
            <a:r>
              <a:rPr lang="en-US" dirty="0" smtClean="0"/>
              <a:t>Removal of exposure</a:t>
            </a:r>
          </a:p>
          <a:p>
            <a:pPr lvl="1"/>
            <a:r>
              <a:rPr lang="en-US" dirty="0" err="1" smtClean="0"/>
              <a:t>DMSA</a:t>
            </a:r>
            <a:r>
              <a:rPr lang="en-US" dirty="0" smtClean="0"/>
              <a:t> – for symptom control</a:t>
            </a:r>
          </a:p>
          <a:p>
            <a:pPr lvl="1"/>
            <a:r>
              <a:rPr lang="en-US" dirty="0" smtClean="0"/>
              <a:t>Iron, calcium, and </a:t>
            </a:r>
            <a:r>
              <a:rPr lang="en-US" dirty="0" err="1" smtClean="0"/>
              <a:t>vit</a:t>
            </a:r>
            <a:r>
              <a:rPr lang="en-US" dirty="0" smtClean="0"/>
              <a:t> C supplementation</a:t>
            </a:r>
          </a:p>
          <a:p>
            <a:pPr lvl="1"/>
            <a:r>
              <a:rPr lang="en-US" dirty="0" smtClean="0"/>
              <a:t>Monthly </a:t>
            </a:r>
            <a:r>
              <a:rPr lang="en-US" dirty="0" err="1" smtClean="0"/>
              <a:t>BLCs</a:t>
            </a:r>
            <a:r>
              <a:rPr lang="en-US" dirty="0" smtClean="0"/>
              <a:t> until his </a:t>
            </a:r>
            <a:r>
              <a:rPr lang="en-US" dirty="0" err="1" smtClean="0"/>
              <a:t>BLC</a:t>
            </a:r>
            <a:r>
              <a:rPr lang="en-US" dirty="0" smtClean="0"/>
              <a:t> decreased</a:t>
            </a:r>
          </a:p>
          <a:p>
            <a:pPr lvl="1"/>
            <a:r>
              <a:rPr lang="en-US" dirty="0" smtClean="0"/>
              <a:t>Recommended change in job</a:t>
            </a:r>
          </a:p>
          <a:p>
            <a:pPr lvl="2"/>
            <a:r>
              <a:rPr lang="en-US" dirty="0" smtClean="0"/>
              <a:t>Out of work until </a:t>
            </a:r>
            <a:r>
              <a:rPr lang="en-US" dirty="0" err="1" smtClean="0"/>
              <a:t>BLC</a:t>
            </a:r>
            <a:r>
              <a:rPr lang="en-US" dirty="0" smtClean="0"/>
              <a:t> &lt; 40 mcg/</a:t>
            </a:r>
            <a:r>
              <a:rPr lang="en-US" dirty="0" err="1" smtClean="0"/>
              <a:t>dL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Questions and discussion…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brucesussman.com/wp-content/uploads/2011/12/ohsu-tram-view-portland-mt-hood-oreg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2587"/>
            <a:ext cx="9254067" cy="5205413"/>
          </a:xfrm>
          <a:prstGeom prst="rect">
            <a:avLst/>
          </a:prstGeom>
          <a:noFill/>
        </p:spPr>
      </p:pic>
      <p:pic>
        <p:nvPicPr>
          <p:cNvPr id="15366" name="Picture 6" descr="http://continuumliving.us/wp-content/uploads/2011/12/logo_ohs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1828800" cy="1828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56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Content Placeholder 10" descr="DSCN0981 (1)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  <p:pic>
        <p:nvPicPr>
          <p:cNvPr id="10" name="Content Placeholder 9" descr="DSCN0979 (1)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56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0" y="1561611"/>
            <a:ext cx="7337798" cy="500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977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Naturally occurring element</a:t>
            </a:r>
          </a:p>
          <a:p>
            <a:r>
              <a:rPr lang="en-US" dirty="0" smtClean="0"/>
              <a:t>Types:</a:t>
            </a:r>
          </a:p>
          <a:p>
            <a:pPr lvl="1"/>
            <a:r>
              <a:rPr lang="en-US" dirty="0" smtClean="0"/>
              <a:t>Inorganic lead</a:t>
            </a:r>
          </a:p>
          <a:p>
            <a:pPr lvl="2"/>
            <a:r>
              <a:rPr lang="en-US" dirty="0" smtClean="0"/>
              <a:t>Metallic</a:t>
            </a:r>
          </a:p>
          <a:p>
            <a:pPr lvl="2"/>
            <a:r>
              <a:rPr lang="en-US" dirty="0" smtClean="0"/>
              <a:t>Lead oxides and salts</a:t>
            </a:r>
          </a:p>
          <a:p>
            <a:pPr lvl="1"/>
            <a:r>
              <a:rPr lang="en-US" dirty="0" smtClean="0"/>
              <a:t>Organic lead</a:t>
            </a:r>
          </a:p>
          <a:p>
            <a:pPr lvl="2"/>
            <a:r>
              <a:rPr lang="en-US" dirty="0" smtClean="0"/>
              <a:t>E.g. in gasoline as tetraethyl lead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68" y="4042177"/>
            <a:ext cx="4038600" cy="26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3"/>
          <a:srcRect l="5384" r="5384" b="6112"/>
          <a:stretch/>
        </p:blipFill>
        <p:spPr>
          <a:xfrm>
            <a:off x="3925577" y="1417638"/>
            <a:ext cx="2494382" cy="2624539"/>
          </a:xfrm>
          <a:prstGeom prst="rect">
            <a:avLst/>
          </a:prstGeom>
        </p:spPr>
      </p:pic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4"/>
          <a:srcRect l="5384" r="5384" b="5731"/>
          <a:stretch/>
        </p:blipFill>
        <p:spPr>
          <a:xfrm>
            <a:off x="6419959" y="1299575"/>
            <a:ext cx="2596055" cy="27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do workers get exposed?</a:t>
            </a:r>
          </a:p>
          <a:p>
            <a:pPr lvl="1"/>
            <a:r>
              <a:rPr lang="en-US" dirty="0" smtClean="0"/>
              <a:t>Paint</a:t>
            </a:r>
          </a:p>
          <a:p>
            <a:pPr lvl="1"/>
            <a:r>
              <a:rPr lang="en-US" dirty="0" smtClean="0"/>
              <a:t>Piping/welding</a:t>
            </a:r>
          </a:p>
          <a:p>
            <a:pPr lvl="1"/>
            <a:r>
              <a:rPr lang="en-US" dirty="0" smtClean="0"/>
              <a:t>Battery manufacture</a:t>
            </a:r>
          </a:p>
          <a:p>
            <a:pPr lvl="1"/>
            <a:r>
              <a:rPr lang="en-US" dirty="0" smtClean="0"/>
              <a:t>Colors – glassblowers, pottery, stained glass</a:t>
            </a:r>
          </a:p>
          <a:p>
            <a:pPr lvl="1"/>
            <a:r>
              <a:rPr lang="en-US" dirty="0" smtClean="0"/>
              <a:t>Gasoline</a:t>
            </a:r>
          </a:p>
          <a:p>
            <a:pPr lvl="1"/>
            <a:r>
              <a:rPr lang="en-US" dirty="0" smtClean="0"/>
              <a:t>Smelting/mining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hendriro\AppData\Local\Microsoft\Windows\Temporary Internet Files\Content.Outlook\9DRX1M0A\IMG_48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28961" b="17855"/>
          <a:stretch/>
        </p:blipFill>
        <p:spPr bwMode="auto">
          <a:xfrm rot="5400000">
            <a:off x="3113312" y="1234204"/>
            <a:ext cx="6939023" cy="430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1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do workers get exposed?</a:t>
            </a:r>
          </a:p>
          <a:p>
            <a:pPr lvl="1"/>
            <a:r>
              <a:rPr lang="en-US" dirty="0" smtClean="0"/>
              <a:t>Paint</a:t>
            </a:r>
          </a:p>
          <a:p>
            <a:pPr lvl="1"/>
            <a:r>
              <a:rPr lang="en-US" dirty="0" smtClean="0"/>
              <a:t>Piping/welding</a:t>
            </a:r>
          </a:p>
          <a:p>
            <a:pPr lvl="1"/>
            <a:r>
              <a:rPr lang="en-US" dirty="0" smtClean="0"/>
              <a:t>Battery manufacture</a:t>
            </a:r>
          </a:p>
          <a:p>
            <a:pPr lvl="1"/>
            <a:r>
              <a:rPr lang="en-US" dirty="0" smtClean="0"/>
              <a:t>Colors – glassblowers, pottery, stained glass</a:t>
            </a:r>
          </a:p>
          <a:p>
            <a:pPr lvl="1"/>
            <a:r>
              <a:rPr lang="en-US" dirty="0" smtClean="0"/>
              <a:t>Gasoline</a:t>
            </a:r>
          </a:p>
          <a:p>
            <a:pPr lvl="1"/>
            <a:r>
              <a:rPr lang="en-US" dirty="0" smtClean="0"/>
              <a:t>Smelting/mining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Non-occupational exposures:</a:t>
            </a:r>
          </a:p>
          <a:p>
            <a:pPr lvl="1"/>
            <a:r>
              <a:rPr lang="en-US" dirty="0" smtClean="0"/>
              <a:t>Pottery glazes</a:t>
            </a:r>
          </a:p>
          <a:p>
            <a:pPr lvl="1"/>
            <a:r>
              <a:rPr lang="en-US" dirty="0" smtClean="0"/>
              <a:t>Bullets – target shooting, bullet recycling</a:t>
            </a:r>
          </a:p>
          <a:p>
            <a:pPr lvl="1"/>
            <a:r>
              <a:rPr lang="en-US" dirty="0" smtClean="0"/>
              <a:t>Fishing sinkers</a:t>
            </a:r>
          </a:p>
          <a:p>
            <a:pPr lvl="1"/>
            <a:r>
              <a:rPr lang="en-US" dirty="0" smtClean="0"/>
              <a:t>Home remodeling (paint)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5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Environmental sources:</a:t>
            </a:r>
          </a:p>
          <a:p>
            <a:pPr lvl="1"/>
            <a:r>
              <a:rPr lang="en-US" dirty="0" smtClean="0"/>
              <a:t>House paint &amp; dust</a:t>
            </a:r>
          </a:p>
          <a:p>
            <a:pPr lvl="1"/>
            <a:r>
              <a:rPr lang="en-US" dirty="0" smtClean="0"/>
              <a:t>Soil – near highways</a:t>
            </a:r>
          </a:p>
          <a:p>
            <a:pPr lvl="1"/>
            <a:r>
              <a:rPr lang="en-US" dirty="0" smtClean="0"/>
              <a:t>Water – pipes/fixtures &amp; solder</a:t>
            </a:r>
          </a:p>
          <a:p>
            <a:pPr lvl="1"/>
            <a:r>
              <a:rPr lang="en-US" dirty="0" smtClean="0"/>
              <a:t>Air – gasoline &amp; energy production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3" y="1417638"/>
            <a:ext cx="3231681" cy="2155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30" y="3824846"/>
            <a:ext cx="4258046" cy="283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01" y="4816613"/>
            <a:ext cx="3209963" cy="184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92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Other sources:</a:t>
            </a:r>
          </a:p>
          <a:p>
            <a:pPr lvl="1"/>
            <a:r>
              <a:rPr lang="en-US" dirty="0" smtClean="0"/>
              <a:t>Alternative medicines</a:t>
            </a:r>
          </a:p>
          <a:p>
            <a:pPr lvl="1"/>
            <a:r>
              <a:rPr lang="en-US" dirty="0" smtClean="0"/>
              <a:t>Toys &amp; jewelry</a:t>
            </a:r>
          </a:p>
          <a:p>
            <a:pPr lvl="1"/>
            <a:r>
              <a:rPr lang="en-US" dirty="0" smtClean="0"/>
              <a:t>Cosmetics</a:t>
            </a:r>
          </a:p>
          <a:p>
            <a:pPr lvl="1"/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34" y="137182"/>
            <a:ext cx="2417804" cy="292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8932"/>
            <a:ext cx="3592474" cy="202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09" y="3478349"/>
            <a:ext cx="4942391" cy="326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3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clinical effects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Mild: (&gt;</a:t>
            </a:r>
            <a:r>
              <a:rPr lang="en-US" dirty="0" err="1" smtClean="0"/>
              <a:t>20mcg</a:t>
            </a:r>
            <a:r>
              <a:rPr lang="en-US" dirty="0" smtClean="0"/>
              <a:t>/</a:t>
            </a:r>
            <a:r>
              <a:rPr lang="en-US" dirty="0" err="1" smtClean="0"/>
              <a:t>dL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Fatigue, irritability</a:t>
            </a:r>
          </a:p>
          <a:p>
            <a:pPr lvl="1"/>
            <a:r>
              <a:rPr lang="en-US" dirty="0" smtClean="0"/>
              <a:t>Hypertension</a:t>
            </a:r>
          </a:p>
          <a:p>
            <a:r>
              <a:rPr lang="en-US" dirty="0" smtClean="0"/>
              <a:t>Moderate: (&gt;</a:t>
            </a:r>
            <a:r>
              <a:rPr lang="en-US" dirty="0" err="1" smtClean="0"/>
              <a:t>70mcg</a:t>
            </a:r>
            <a:r>
              <a:rPr lang="en-US" dirty="0" smtClean="0"/>
              <a:t>/</a:t>
            </a:r>
            <a:r>
              <a:rPr lang="en-US" dirty="0" err="1" smtClean="0"/>
              <a:t>dL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Headache, memory loss</a:t>
            </a:r>
          </a:p>
          <a:p>
            <a:pPr lvl="1"/>
            <a:r>
              <a:rPr lang="en-US" dirty="0" smtClean="0"/>
              <a:t>Peripheral neuropathy</a:t>
            </a:r>
          </a:p>
          <a:p>
            <a:pPr lvl="1"/>
            <a:r>
              <a:rPr lang="en-US" dirty="0" smtClean="0"/>
              <a:t>Abdominal pain, constipation, “colic”</a:t>
            </a:r>
          </a:p>
          <a:p>
            <a:pPr lvl="1"/>
            <a:r>
              <a:rPr lang="en-US" dirty="0" smtClean="0"/>
              <a:t>Gout</a:t>
            </a:r>
          </a:p>
          <a:p>
            <a:pPr lvl="1"/>
            <a:r>
              <a:rPr lang="en-US" dirty="0" smtClean="0"/>
              <a:t>Anemia (basophilic </a:t>
            </a:r>
            <a:r>
              <a:rPr lang="en-US" dirty="0" err="1" smtClean="0"/>
              <a:t>stipling</a:t>
            </a:r>
            <a:r>
              <a:rPr lang="en-US" dirty="0" smtClean="0"/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Severe: (&gt; 100 mcg/</a:t>
            </a:r>
            <a:r>
              <a:rPr lang="en-US" dirty="0" err="1" smtClean="0"/>
              <a:t>dL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Nephropathy</a:t>
            </a:r>
          </a:p>
          <a:p>
            <a:pPr lvl="1"/>
            <a:r>
              <a:rPr lang="en-US" dirty="0" smtClean="0"/>
              <a:t>Encephalopathy (</a:t>
            </a:r>
            <a:r>
              <a:rPr lang="en-US" dirty="0" err="1" smtClean="0"/>
              <a:t>obtundation</a:t>
            </a:r>
            <a:r>
              <a:rPr lang="en-US" dirty="0" smtClean="0"/>
              <a:t>, seizures, papilledema, increased </a:t>
            </a:r>
            <a:r>
              <a:rPr lang="en-US" dirty="0" err="1" smtClean="0"/>
              <a:t>ICP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Foot/wrist drop (peripheral neuropathy)</a:t>
            </a:r>
          </a:p>
        </p:txBody>
      </p:sp>
    </p:spTree>
    <p:extLst>
      <p:ext uri="{BB962C8B-B14F-4D97-AF65-F5344CB8AC3E}">
        <p14:creationId xmlns:p14="http://schemas.microsoft.com/office/powerpoint/2010/main" val="150989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Lead – clinical effects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3" descr="http://oecotextiles.files.wordpress.com/2009/12/blood-lead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6172" y="960699"/>
            <a:ext cx="4467828" cy="589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hendriro\AppData\Local\Microsoft\Windows\Temporary Internet Files\Content.Outlook\9DRX1M0A\IMG_48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"/>
          <a:stretch/>
        </p:blipFill>
        <p:spPr bwMode="auto">
          <a:xfrm rot="5400000">
            <a:off x="-659200" y="1633527"/>
            <a:ext cx="6008199" cy="466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89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364</TotalTime>
  <Words>759</Words>
  <Application>Microsoft Office PowerPoint</Application>
  <PresentationFormat>On-screen Show (4:3)</PresentationFormat>
  <Paragraphs>161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Black</vt:lpstr>
      <vt:lpstr>PowerPoint Presentation</vt:lpstr>
      <vt:lpstr>Case # 1</vt:lpstr>
      <vt:lpstr>Lead</vt:lpstr>
      <vt:lpstr>Lead</vt:lpstr>
      <vt:lpstr>Lead</vt:lpstr>
      <vt:lpstr>Lead</vt:lpstr>
      <vt:lpstr>Lead</vt:lpstr>
      <vt:lpstr>Lead – clinical effects</vt:lpstr>
      <vt:lpstr>Lead – clinical effects</vt:lpstr>
      <vt:lpstr>Lead – biological monitoring</vt:lpstr>
      <vt:lpstr>Lead – biological monitoring</vt:lpstr>
      <vt:lpstr>Lead – medical removal</vt:lpstr>
      <vt:lpstr>PowerPoint Presentation</vt:lpstr>
      <vt:lpstr>Lead – evaluation and treatment</vt:lpstr>
      <vt:lpstr>Lead – evaluation and treatment</vt:lpstr>
      <vt:lpstr>Lead – evaluation and treatment</vt:lpstr>
      <vt:lpstr>Lead – evaluation and treatment</vt:lpstr>
      <vt:lpstr>Chelators</vt:lpstr>
      <vt:lpstr>Chelators</vt:lpstr>
      <vt:lpstr>Chelators</vt:lpstr>
      <vt:lpstr>Chelators</vt:lpstr>
      <vt:lpstr>PowerPoint Presentation</vt:lpstr>
      <vt:lpstr>PowerPoint Presentation</vt:lpstr>
      <vt:lpstr>PowerPoint Presentation</vt:lpstr>
      <vt:lpstr>Case # 1</vt:lpstr>
      <vt:lpstr>Case # 1</vt:lpstr>
      <vt:lpstr>Questions and discussion…</vt:lpstr>
      <vt:lpstr>Lead</vt:lpstr>
      <vt:lpstr>Lead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</dc:title>
  <dc:creator>Rob Hendrickson</dc:creator>
  <cp:lastModifiedBy>Rob Hendrickson</cp:lastModifiedBy>
  <cp:revision>26</cp:revision>
  <dcterms:created xsi:type="dcterms:W3CDTF">2016-08-30T00:59:54Z</dcterms:created>
  <dcterms:modified xsi:type="dcterms:W3CDTF">2016-08-30T23:57:34Z</dcterms:modified>
</cp:coreProperties>
</file>