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9" r:id="rId14"/>
    <p:sldId id="267" r:id="rId15"/>
    <p:sldId id="270" r:id="rId16"/>
    <p:sldId id="273" r:id="rId17"/>
    <p:sldId id="27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06" autoAdjust="0"/>
  </p:normalViewPr>
  <p:slideViewPr>
    <p:cSldViewPr>
      <p:cViewPr varScale="1">
        <p:scale>
          <a:sx n="76" d="100"/>
          <a:sy n="76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8009-0F45-40BA-B04E-8E16B3A9F68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09E07-BAF4-4B62-A6A4-C7834EF6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4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Mercuric chloride is a catalyst that</a:t>
            </a:r>
            <a:r>
              <a:rPr lang="en-US" baseline="0" dirty="0" smtClean="0"/>
              <a:t> converts acetylene to vinyl chloride.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9E07-BAF4-4B62-A6A4-C7834EF6D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Mercuric sulfide = red </a:t>
            </a:r>
            <a:r>
              <a:rPr lang="en-US" dirty="0" err="1" smtClean="0"/>
              <a:t>tatoo</a:t>
            </a:r>
            <a:r>
              <a:rPr lang="en-US" baseline="0" dirty="0" smtClean="0"/>
              <a:t> paint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9E07-BAF4-4B62-A6A4-C7834EF6DA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Lethal dose =</a:t>
            </a:r>
            <a:r>
              <a:rPr lang="en-US" baseline="0" dirty="0" smtClean="0"/>
              <a:t> 30-</a:t>
            </a:r>
            <a:r>
              <a:rPr lang="en-US" baseline="0" dirty="0" err="1" smtClean="0"/>
              <a:t>50mg</a:t>
            </a:r>
            <a:r>
              <a:rPr lang="en-US" baseline="0" dirty="0" smtClean="0"/>
              <a:t>/kg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9E07-BAF4-4B62-A6A4-C7834EF6DA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 mercury has few</a:t>
            </a:r>
            <a:r>
              <a:rPr lang="en-US" baseline="0" dirty="0" smtClean="0"/>
              <a:t> GI symptoms, so choice is not difficult. </a:t>
            </a:r>
          </a:p>
          <a:p>
            <a:r>
              <a:rPr lang="en-US" baseline="0" dirty="0" smtClean="0"/>
              <a:t>D-</a:t>
            </a:r>
            <a:r>
              <a:rPr lang="en-US" baseline="0" dirty="0" err="1" smtClean="0"/>
              <a:t>penicillamine</a:t>
            </a:r>
            <a:r>
              <a:rPr lang="en-US" baseline="0" dirty="0" smtClean="0"/>
              <a:t> – aplastic anemia, myasthenia gravis,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9E07-BAF4-4B62-A6A4-C7834EF6DA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“May be associated with nonspecific </a:t>
            </a:r>
            <a:r>
              <a:rPr lang="en-US" baseline="0" dirty="0" smtClean="0"/>
              <a:t>symptoms” – </a:t>
            </a:r>
            <a:r>
              <a:rPr lang="en-US" baseline="0" dirty="0" err="1" smtClean="0"/>
              <a:t>Goldfrank</a:t>
            </a:r>
            <a:r>
              <a:rPr lang="en-US" baseline="0" dirty="0" smtClean="0"/>
              <a:t>;  </a:t>
            </a:r>
            <a:r>
              <a:rPr lang="en-US" baseline="0" dirty="0" err="1" smtClean="0"/>
              <a:t>Casarett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Doull’s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9E07-BAF4-4B62-A6A4-C7834EF6DA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 mercury has few</a:t>
            </a:r>
            <a:r>
              <a:rPr lang="en-US" baseline="0" dirty="0" smtClean="0"/>
              <a:t> GI symptoms, so choice is not difficult.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D-</a:t>
            </a:r>
            <a:r>
              <a:rPr lang="en-US" baseline="0" dirty="0" err="1" smtClean="0"/>
              <a:t>penicillamine</a:t>
            </a:r>
            <a:r>
              <a:rPr lang="en-US" baseline="0" dirty="0" smtClean="0"/>
              <a:t> – aplastic anemia, myasthenia gravis, 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Phenyl mercuric</a:t>
            </a:r>
            <a:r>
              <a:rPr lang="en-US" baseline="0" dirty="0" smtClean="0"/>
              <a:t> acetate, killed 8 days later.</a:t>
            </a:r>
          </a:p>
          <a:p>
            <a:r>
              <a:rPr lang="en-US" baseline="0" dirty="0" smtClean="0"/>
              <a:t>(organic mercury = increased brain uptake;  inorganic mercury = no increased uptake)</a:t>
            </a:r>
            <a:endParaRPr lang="en-US" dirty="0" smtClean="0"/>
          </a:p>
          <a:p>
            <a:r>
              <a:rPr lang="en-US" dirty="0" smtClean="0"/>
              <a:t>Mercury 203,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0.5mg</a:t>
            </a:r>
            <a:r>
              <a:rPr lang="en-US" baseline="0" dirty="0" smtClean="0"/>
              <a:t> mercury/kg body weight.  </a:t>
            </a:r>
          </a:p>
          <a:p>
            <a:r>
              <a:rPr lang="en-US" baseline="0" dirty="0" smtClean="0"/>
              <a:t>BAL </a:t>
            </a:r>
            <a:r>
              <a:rPr lang="en-US" baseline="0" dirty="0" err="1" smtClean="0"/>
              <a:t>0.4mg</a:t>
            </a:r>
            <a:r>
              <a:rPr lang="en-US" baseline="0" dirty="0" smtClean="0"/>
              <a:t>/kg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9E07-BAF4-4B62-A6A4-C7834EF6DA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9E07-BAF4-4B62-A6A4-C7834EF6DA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 mercury has few</a:t>
            </a:r>
            <a:r>
              <a:rPr lang="en-US" baseline="0" dirty="0" smtClean="0"/>
              <a:t> GI symptoms, so choice is not difficult. </a:t>
            </a:r>
          </a:p>
          <a:p>
            <a:r>
              <a:rPr lang="en-US" baseline="0" dirty="0" smtClean="0"/>
              <a:t>D-</a:t>
            </a:r>
            <a:r>
              <a:rPr lang="en-US" baseline="0" dirty="0" err="1" smtClean="0"/>
              <a:t>peni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Phenyl mercuric</a:t>
            </a:r>
            <a:r>
              <a:rPr lang="en-US" baseline="0" dirty="0" smtClean="0"/>
              <a:t> acetate, killed 8 days later.</a:t>
            </a:r>
          </a:p>
          <a:p>
            <a:r>
              <a:rPr lang="en-US" baseline="0" dirty="0" smtClean="0"/>
              <a:t>(organic mercury = increased brain uptake;  inorganic mercury = no increased uptake)</a:t>
            </a:r>
            <a:endParaRPr lang="en-US" dirty="0" smtClean="0"/>
          </a:p>
          <a:p>
            <a:r>
              <a:rPr lang="en-US" dirty="0" smtClean="0"/>
              <a:t>Mercury 203,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0.5mg</a:t>
            </a:r>
            <a:r>
              <a:rPr lang="en-US" baseline="0" dirty="0" smtClean="0"/>
              <a:t> mercury/kg body weight.  </a:t>
            </a:r>
          </a:p>
          <a:p>
            <a:r>
              <a:rPr lang="en-US" baseline="0" dirty="0" smtClean="0"/>
              <a:t>BAL </a:t>
            </a:r>
            <a:r>
              <a:rPr lang="en-US" baseline="0" dirty="0" err="1" smtClean="0"/>
              <a:t>0.4mg</a:t>
            </a:r>
            <a:r>
              <a:rPr lang="en-US" baseline="0" dirty="0" smtClean="0"/>
              <a:t>/kg</a:t>
            </a:r>
            <a:endParaRPr lang="en-US" dirty="0" smtClean="0"/>
          </a:p>
          <a:p>
            <a:r>
              <a:rPr lang="en-US" baseline="0" dirty="0" err="1" smtClean="0"/>
              <a:t>cillamine</a:t>
            </a:r>
            <a:r>
              <a:rPr lang="en-US" baseline="0" dirty="0" smtClean="0"/>
              <a:t> – aplastic anemia, myasthenia gravis,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9E07-BAF4-4B62-A6A4-C7834EF6DA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 mercury has few</a:t>
            </a:r>
            <a:r>
              <a:rPr lang="en-US" baseline="0" dirty="0" smtClean="0"/>
              <a:t> GI symptoms, so choice is not difficult. </a:t>
            </a:r>
          </a:p>
          <a:p>
            <a:r>
              <a:rPr lang="en-US" baseline="0" dirty="0" smtClean="0"/>
              <a:t>D-</a:t>
            </a:r>
            <a:r>
              <a:rPr lang="en-US" baseline="0" dirty="0" err="1" smtClean="0"/>
              <a:t>peni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Phenyl mercuric</a:t>
            </a:r>
            <a:r>
              <a:rPr lang="en-US" baseline="0" dirty="0" smtClean="0"/>
              <a:t> acetate, killed 8 days later.</a:t>
            </a:r>
          </a:p>
          <a:p>
            <a:r>
              <a:rPr lang="en-US" baseline="0" dirty="0" smtClean="0"/>
              <a:t>(organic mercury = increased brain uptake;  inorganic mercury = no increased uptake)</a:t>
            </a:r>
            <a:endParaRPr lang="en-US" dirty="0" smtClean="0"/>
          </a:p>
          <a:p>
            <a:r>
              <a:rPr lang="en-US" dirty="0" smtClean="0"/>
              <a:t>Mercury 203,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0.5mg</a:t>
            </a:r>
            <a:r>
              <a:rPr lang="en-US" baseline="0" dirty="0" smtClean="0"/>
              <a:t> mercury/kg body weight.  </a:t>
            </a:r>
          </a:p>
          <a:p>
            <a:r>
              <a:rPr lang="en-US" baseline="0" dirty="0" smtClean="0"/>
              <a:t>BAL </a:t>
            </a:r>
            <a:r>
              <a:rPr lang="en-US" baseline="0" dirty="0" err="1" smtClean="0"/>
              <a:t>0.4mg</a:t>
            </a:r>
            <a:r>
              <a:rPr lang="en-US" baseline="0" dirty="0" smtClean="0"/>
              <a:t>/kg</a:t>
            </a:r>
            <a:endParaRPr lang="en-US" dirty="0" smtClean="0"/>
          </a:p>
          <a:p>
            <a:r>
              <a:rPr lang="en-US" baseline="0" dirty="0" err="1" smtClean="0"/>
              <a:t>cillamine</a:t>
            </a:r>
            <a:r>
              <a:rPr lang="en-US" baseline="0" dirty="0" smtClean="0"/>
              <a:t> – aplastic anemia, myasthenia gravis,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9E07-BAF4-4B62-A6A4-C7834EF6DA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2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9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2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1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ADFF-D74E-4C7A-AAAD-1D9B516F268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48DB-7A5F-4C75-93FC-F3AD3F4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1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8144"/>
            <a:ext cx="6629400" cy="631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 toxicity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“Pink disease”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First described in children treated with calomel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Signs: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Erythematous, edematous, </a:t>
            </a:r>
            <a:r>
              <a:rPr lang="en-US" dirty="0" err="1" smtClean="0">
                <a:solidFill>
                  <a:srgbClr val="FFFF00"/>
                </a:solidFill>
              </a:rPr>
              <a:t>hyperkeratotic</a:t>
            </a:r>
            <a:r>
              <a:rPr lang="en-US" dirty="0" smtClean="0">
                <a:solidFill>
                  <a:srgbClr val="FFFF00"/>
                </a:solidFill>
              </a:rPr>
              <a:t> induration of hands, feet, and face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Sweating, </a:t>
            </a:r>
            <a:r>
              <a:rPr lang="en-US" dirty="0" smtClean="0">
                <a:solidFill>
                  <a:srgbClr val="FFFFFF"/>
                </a:solidFill>
              </a:rPr>
              <a:t>tachycardia, irritability, tremor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Idiosynchratic</a:t>
            </a:r>
            <a:r>
              <a:rPr lang="en-US" dirty="0" smtClean="0">
                <a:solidFill>
                  <a:srgbClr val="FFFFFF"/>
                </a:solidFill>
              </a:rPr>
              <a:t> hypersensitivity reaction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953000"/>
            <a:ext cx="47371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 - testing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Elemental or inorganic mercury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24 hour urine mercury </a:t>
            </a:r>
            <a:r>
              <a:rPr lang="en-US" dirty="0" smtClean="0"/>
              <a:t>in metal-free container</a:t>
            </a:r>
          </a:p>
          <a:p>
            <a:r>
              <a:rPr lang="en-US" dirty="0" smtClean="0"/>
              <a:t>Organic mercury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Whole blood mercury</a:t>
            </a:r>
          </a:p>
          <a:p>
            <a:pPr lvl="2"/>
            <a:r>
              <a:rPr lang="en-US" dirty="0" smtClean="0"/>
              <a:t>Organic mercury accumulates in RBCs</a:t>
            </a:r>
          </a:p>
          <a:p>
            <a:pPr lvl="2"/>
            <a:r>
              <a:rPr lang="en-US" dirty="0" smtClean="0"/>
              <a:t>Eliminated via feces, so urine is not appropriate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76004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 - treatment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Indications:  </a:t>
            </a:r>
          </a:p>
          <a:p>
            <a:pPr lvl="1"/>
            <a:r>
              <a:rPr lang="en-US" dirty="0" smtClean="0"/>
              <a:t>History of mercury exposure &amp; </a:t>
            </a:r>
            <a:r>
              <a:rPr lang="en-US" dirty="0"/>
              <a:t>t</a:t>
            </a:r>
            <a:r>
              <a:rPr lang="en-US" dirty="0" smtClean="0"/>
              <a:t>ypical </a:t>
            </a:r>
            <a:r>
              <a:rPr lang="en-US" dirty="0" smtClean="0"/>
              <a:t>symptoms</a:t>
            </a:r>
          </a:p>
          <a:p>
            <a:pPr lvl="2"/>
            <a:r>
              <a:rPr lang="en-US" dirty="0" smtClean="0"/>
              <a:t>Urine/blood confirmatory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933749"/>
            <a:ext cx="2619147" cy="393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 - testing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562774"/>
              </p:ext>
            </p:extLst>
          </p:nvPr>
        </p:nvGraphicFramePr>
        <p:xfrm>
          <a:off x="457200" y="1371600"/>
          <a:ext cx="8229600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524000"/>
                <a:gridCol w="3276600"/>
              </a:tblGrid>
              <a:tr h="86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dirty="0" smtClean="0"/>
                        <a:t>NHANES</a:t>
                      </a:r>
                      <a:r>
                        <a:rPr lang="en-US" baseline="0" dirty="0" smtClean="0"/>
                        <a:t> (US national mean)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0.6mcg/L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0.5mcg/L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dirty="0" smtClean="0"/>
                        <a:t>US EPA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 35mcg/L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Initiate</a:t>
                      </a:r>
                      <a:r>
                        <a:rPr lang="en-US" baseline="0" dirty="0" smtClean="0"/>
                        <a:t> medical surveillance (US EPA)</a:t>
                      </a:r>
                      <a:endParaRPr lang="en-US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dirty="0" smtClean="0"/>
                        <a:t>US EPA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 100</a:t>
                      </a:r>
                      <a:r>
                        <a:rPr lang="en-US" b="1" baseline="0" dirty="0" smtClean="0"/>
                        <a:t>mcg/L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Consider</a:t>
                      </a:r>
                      <a:r>
                        <a:rPr lang="en-US" baseline="0" dirty="0" smtClean="0"/>
                        <a:t> temporary removal (US EPA)</a:t>
                      </a:r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&gt;35mcg/L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&gt;150mcg/L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“May be associated with nonspecific </a:t>
                      </a:r>
                      <a:r>
                        <a:rPr lang="en-US" baseline="0" dirty="0" smtClean="0"/>
                        <a:t>symptoms”</a:t>
                      </a:r>
                    </a:p>
                    <a:p>
                      <a:r>
                        <a:rPr lang="en-US" baseline="0" dirty="0" smtClean="0"/>
                        <a:t>Mandatory removal (US EPA)</a:t>
                      </a:r>
                      <a:endParaRPr lang="en-US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&gt;100mcg/L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&gt;200mcg/L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Generally</a:t>
                      </a:r>
                      <a:r>
                        <a:rPr lang="en-US" baseline="0" dirty="0" smtClean="0"/>
                        <a:t> seen in patients with toxicity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2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76004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 - treatment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Chelation:</a:t>
            </a:r>
          </a:p>
          <a:p>
            <a:pPr lvl="1"/>
            <a:r>
              <a:rPr lang="en-US" dirty="0" smtClean="0"/>
              <a:t>Elemental / inorganic – </a:t>
            </a:r>
          </a:p>
          <a:p>
            <a:pPr lvl="2"/>
            <a:r>
              <a:rPr lang="en-US" dirty="0" smtClean="0"/>
              <a:t>BAL / </a:t>
            </a:r>
            <a:r>
              <a:rPr lang="en-US" dirty="0" err="1" smtClean="0">
                <a:solidFill>
                  <a:srgbClr val="FFFF00"/>
                </a:solidFill>
              </a:rPr>
              <a:t>DMSA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D-</a:t>
            </a:r>
            <a:r>
              <a:rPr lang="en-US" dirty="0" err="1" smtClean="0"/>
              <a:t>penicillamine</a:t>
            </a:r>
            <a:r>
              <a:rPr lang="en-US" dirty="0" smtClean="0"/>
              <a:t> or </a:t>
            </a:r>
            <a:r>
              <a:rPr lang="en-US" dirty="0" err="1" smtClean="0"/>
              <a:t>DMPS</a:t>
            </a:r>
            <a:endParaRPr lang="en-US" dirty="0" smtClean="0"/>
          </a:p>
          <a:p>
            <a:pPr lvl="1"/>
            <a:r>
              <a:rPr lang="en-US" dirty="0" smtClean="0"/>
              <a:t>Organic – </a:t>
            </a:r>
            <a:r>
              <a:rPr lang="en-US" dirty="0" err="1" smtClean="0">
                <a:solidFill>
                  <a:srgbClr val="FFFF00"/>
                </a:solidFill>
              </a:rPr>
              <a:t>DMSA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3740"/>
            <a:ext cx="3124200" cy="469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47" y="4239972"/>
            <a:ext cx="3288235" cy="261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Cases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61yo man “reclaiming gold” from computer chips, jewelry, cell phones. </a:t>
            </a:r>
          </a:p>
          <a:p>
            <a:r>
              <a:rPr lang="en-US" dirty="0" smtClean="0"/>
              <a:t>Heated elemental mercury (thermometers) with butane torch</a:t>
            </a:r>
          </a:p>
          <a:p>
            <a:r>
              <a:rPr lang="en-US" dirty="0" smtClean="0"/>
              <a:t>Blood &gt; 200 mcg/L</a:t>
            </a:r>
          </a:p>
          <a:p>
            <a:r>
              <a:rPr lang="en-US" dirty="0" smtClean="0"/>
              <a:t>Intubated</a:t>
            </a:r>
          </a:p>
          <a:p>
            <a:r>
              <a:rPr lang="en-US" dirty="0" smtClean="0"/>
              <a:t>BAL, then DMSA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IMG_485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r="8925"/>
          <a:stretch/>
        </p:blipFill>
        <p:spPr>
          <a:xfrm>
            <a:off x="4627568" y="2743200"/>
            <a:ext cx="4516431" cy="41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Cases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" name="Content Placeholder 5" descr="IMG_485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" r="-33" b="48146"/>
          <a:stretch/>
        </p:blipFill>
        <p:spPr>
          <a:xfrm>
            <a:off x="-37549" y="1600200"/>
            <a:ext cx="9073359" cy="3505200"/>
          </a:xfrm>
        </p:spPr>
      </p:pic>
    </p:spTree>
    <p:extLst>
      <p:ext uri="{BB962C8B-B14F-4D97-AF65-F5344CB8AC3E}">
        <p14:creationId xmlns:p14="http://schemas.microsoft.com/office/powerpoint/2010/main" val="8847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Cases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/>
              <a:t>48yo chemist (Dartmouth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Dimethylmercury</a:t>
            </a:r>
            <a:endParaRPr lang="en-US" dirty="0" smtClean="0"/>
          </a:p>
          <a:p>
            <a:pPr lvl="1"/>
            <a:r>
              <a:rPr lang="en-US" dirty="0" smtClean="0"/>
              <a:t>3 mo. </a:t>
            </a:r>
            <a:r>
              <a:rPr lang="en-US" dirty="0" err="1" smtClean="0"/>
              <a:t>Abd</a:t>
            </a:r>
            <a:r>
              <a:rPr lang="en-US" dirty="0" smtClean="0"/>
              <a:t> pain/ Weight loss</a:t>
            </a:r>
          </a:p>
          <a:p>
            <a:pPr lvl="1"/>
            <a:r>
              <a:rPr lang="en-US" dirty="0" smtClean="0"/>
              <a:t>5 mo. Ataxia/slurred speech/ tinnitus/ “tunnel vision”</a:t>
            </a:r>
          </a:p>
          <a:p>
            <a:pPr lvl="2"/>
            <a:r>
              <a:rPr lang="en-US" dirty="0" smtClean="0"/>
              <a:t>Blood mercury 4000mcg/L</a:t>
            </a:r>
          </a:p>
          <a:p>
            <a:pPr lvl="2"/>
            <a:r>
              <a:rPr lang="en-US" dirty="0" smtClean="0"/>
              <a:t>Urine 234 mcg/L</a:t>
            </a:r>
          </a:p>
          <a:p>
            <a:pPr lvl="2"/>
            <a:r>
              <a:rPr lang="en-US" dirty="0" smtClean="0"/>
              <a:t>DMSA / exchange transfusion</a:t>
            </a:r>
          </a:p>
          <a:p>
            <a:pPr lvl="2"/>
            <a:r>
              <a:rPr lang="en-US" dirty="0" smtClean="0"/>
              <a:t>22 days – unresponsive</a:t>
            </a:r>
          </a:p>
          <a:p>
            <a:pPr lvl="2"/>
            <a:r>
              <a:rPr lang="en-US" dirty="0" smtClean="0"/>
              <a:t>Care withdrawn ~1 year after exposure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KarenWetterhah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8028"/>
          <a:stretch/>
        </p:blipFill>
        <p:spPr>
          <a:xfrm>
            <a:off x="6034992" y="2819400"/>
            <a:ext cx="2728008" cy="35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brucesussman.com/wp-content/uploads/2011/12/ohsu-tram-view-portland-mt-hood-oreg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2587"/>
            <a:ext cx="9254067" cy="5205413"/>
          </a:xfrm>
          <a:prstGeom prst="rect">
            <a:avLst/>
          </a:prstGeom>
          <a:noFill/>
        </p:spPr>
      </p:pic>
      <p:pic>
        <p:nvPicPr>
          <p:cNvPr id="15366" name="Picture 6" descr="http://continuumliving.us/wp-content/uploads/2011/12/logo_oh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1828800" cy="182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5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Elemental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02" y="2173014"/>
            <a:ext cx="3981242" cy="264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Elemental</a:t>
            </a:r>
          </a:p>
          <a:p>
            <a:r>
              <a:rPr lang="en-US" dirty="0" smtClean="0"/>
              <a:t>Inorganic</a:t>
            </a:r>
          </a:p>
          <a:p>
            <a:pPr lvl="1"/>
            <a:r>
              <a:rPr lang="en-US" dirty="0" smtClean="0"/>
              <a:t>Mercuric sulfide (cinnabar)</a:t>
            </a:r>
          </a:p>
          <a:p>
            <a:pPr lvl="1"/>
            <a:r>
              <a:rPr lang="en-US" dirty="0" err="1" smtClean="0"/>
              <a:t>Mercurous</a:t>
            </a:r>
            <a:r>
              <a:rPr lang="en-US" dirty="0" smtClean="0"/>
              <a:t> chloride (calomel) - teething</a:t>
            </a:r>
          </a:p>
          <a:p>
            <a:pPr lvl="1"/>
            <a:r>
              <a:rPr lang="en-US" dirty="0" smtClean="0"/>
              <a:t>Mercuric chloride (corrosive sublimate) </a:t>
            </a:r>
          </a:p>
          <a:p>
            <a:pPr lvl="2"/>
            <a:r>
              <a:rPr lang="en-US" dirty="0" err="1" smtClean="0"/>
              <a:t>Tx</a:t>
            </a:r>
            <a:r>
              <a:rPr lang="en-US" dirty="0" smtClean="0"/>
              <a:t> of syphilis</a:t>
            </a:r>
          </a:p>
          <a:p>
            <a:pPr lvl="2"/>
            <a:r>
              <a:rPr lang="en-US" dirty="0" smtClean="0"/>
              <a:t>PVC production</a:t>
            </a:r>
          </a:p>
          <a:p>
            <a:pPr lvl="2"/>
            <a:r>
              <a:rPr lang="en-US" dirty="0" smtClean="0"/>
              <a:t>Photographic intensifier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04" y="457200"/>
            <a:ext cx="2781300" cy="204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6116"/>
            <a:ext cx="1852204" cy="346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8970"/>
            <a:ext cx="1752600" cy="277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0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Elemental</a:t>
            </a:r>
          </a:p>
          <a:p>
            <a:r>
              <a:rPr lang="en-US" dirty="0" smtClean="0"/>
              <a:t>Inorganic salts</a:t>
            </a:r>
          </a:p>
          <a:p>
            <a:pPr lvl="1"/>
            <a:r>
              <a:rPr lang="en-US" dirty="0" smtClean="0"/>
              <a:t>Mercuric sulfide (cinnabar)</a:t>
            </a:r>
          </a:p>
          <a:p>
            <a:pPr lvl="1"/>
            <a:r>
              <a:rPr lang="en-US" dirty="0" err="1" smtClean="0"/>
              <a:t>Mercurous</a:t>
            </a:r>
            <a:r>
              <a:rPr lang="en-US" dirty="0" smtClean="0"/>
              <a:t> chloride (calomel)</a:t>
            </a:r>
          </a:p>
          <a:p>
            <a:pPr lvl="1"/>
            <a:r>
              <a:rPr lang="en-US" dirty="0" smtClean="0"/>
              <a:t>Mercuric chloride (corrosive sublimate)</a:t>
            </a:r>
          </a:p>
          <a:p>
            <a:r>
              <a:rPr lang="en-US" dirty="0" smtClean="0"/>
              <a:t>Organic</a:t>
            </a:r>
          </a:p>
          <a:p>
            <a:pPr lvl="1"/>
            <a:r>
              <a:rPr lang="en-US" dirty="0" smtClean="0"/>
              <a:t>Methylmercury, </a:t>
            </a:r>
            <a:r>
              <a:rPr lang="en-US" dirty="0" err="1" smtClean="0"/>
              <a:t>Dimethylmercury</a:t>
            </a:r>
            <a:endParaRPr lang="en-US" dirty="0" smtClean="0"/>
          </a:p>
          <a:p>
            <a:pPr lvl="1"/>
            <a:r>
              <a:rPr lang="en-US" dirty="0" smtClean="0"/>
              <a:t>Phenyl mercuric acetate (paint and  as antifungal in seeds)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312234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5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Non-occupational uses:</a:t>
            </a:r>
          </a:p>
          <a:p>
            <a:pPr lvl="1"/>
            <a:r>
              <a:rPr lang="en-US" sz="2400" dirty="0" smtClean="0"/>
              <a:t>Calomel for teething</a:t>
            </a:r>
          </a:p>
          <a:p>
            <a:pPr lvl="1"/>
            <a:r>
              <a:rPr lang="en-US" sz="2400" dirty="0" err="1" smtClean="0"/>
              <a:t>Ayurvedic</a:t>
            </a:r>
            <a:r>
              <a:rPr lang="en-US" sz="2400" dirty="0" smtClean="0"/>
              <a:t> medicines</a:t>
            </a:r>
          </a:p>
          <a:p>
            <a:pPr lvl="1"/>
            <a:r>
              <a:rPr lang="en-US" sz="2400" dirty="0" smtClean="0"/>
              <a:t>Dental amalgam</a:t>
            </a:r>
          </a:p>
          <a:p>
            <a:pPr lvl="1"/>
            <a:r>
              <a:rPr lang="en-US" sz="2400" dirty="0" smtClean="0"/>
              <a:t>Paint - banned in indoor paint - phenyl mercuric acetate</a:t>
            </a:r>
          </a:p>
          <a:p>
            <a:pPr lvl="2"/>
            <a:r>
              <a:rPr lang="en-US" sz="2000" dirty="0" smtClean="0"/>
              <a:t>1990 [US] </a:t>
            </a:r>
          </a:p>
          <a:p>
            <a:pPr lvl="2"/>
            <a:r>
              <a:rPr lang="en-US" sz="2000" dirty="0" smtClean="0"/>
              <a:t>2017[Thailand</a:t>
            </a:r>
            <a:r>
              <a:rPr lang="en-US" dirty="0" smtClean="0"/>
              <a:t>]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47643"/>
            <a:ext cx="6354209" cy="217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Occupational uses:</a:t>
            </a:r>
          </a:p>
          <a:p>
            <a:pPr lvl="1"/>
            <a:r>
              <a:rPr lang="en-US" dirty="0" smtClean="0"/>
              <a:t>Elemental – </a:t>
            </a:r>
          </a:p>
          <a:p>
            <a:pPr lvl="2"/>
            <a:r>
              <a:rPr lang="en-US" dirty="0" smtClean="0"/>
              <a:t>Dental amalgam</a:t>
            </a:r>
          </a:p>
          <a:p>
            <a:pPr lvl="2"/>
            <a:r>
              <a:rPr lang="en-US" dirty="0" smtClean="0"/>
              <a:t>Electroplaters</a:t>
            </a:r>
          </a:p>
          <a:p>
            <a:pPr lvl="2"/>
            <a:r>
              <a:rPr lang="en-US" dirty="0" smtClean="0"/>
              <a:t>Jewelers</a:t>
            </a:r>
          </a:p>
          <a:p>
            <a:pPr lvl="2"/>
            <a:r>
              <a:rPr lang="en-US" dirty="0" smtClean="0"/>
              <a:t>Paper pulp workers</a:t>
            </a:r>
          </a:p>
          <a:p>
            <a:pPr lvl="2"/>
            <a:r>
              <a:rPr lang="en-US" dirty="0" smtClean="0"/>
              <a:t>Photographers</a:t>
            </a:r>
          </a:p>
          <a:p>
            <a:pPr lvl="2"/>
            <a:r>
              <a:rPr lang="en-US" dirty="0" smtClean="0"/>
              <a:t>Thermometer/barometer manufacture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Inorganic –</a:t>
            </a:r>
          </a:p>
          <a:p>
            <a:pPr lvl="2"/>
            <a:r>
              <a:rPr lang="en-US" dirty="0" smtClean="0"/>
              <a:t>Dye industry</a:t>
            </a:r>
          </a:p>
          <a:p>
            <a:pPr lvl="2"/>
            <a:r>
              <a:rPr lang="en-US" dirty="0" smtClean="0"/>
              <a:t>Explosives/fireworks</a:t>
            </a:r>
          </a:p>
          <a:p>
            <a:pPr lvl="2"/>
            <a:r>
              <a:rPr lang="en-US" dirty="0" smtClean="0"/>
              <a:t>Lab workers</a:t>
            </a:r>
          </a:p>
          <a:p>
            <a:pPr lvl="2"/>
            <a:r>
              <a:rPr lang="en-US" dirty="0" smtClean="0"/>
              <a:t>Taxidermists/tannery </a:t>
            </a:r>
          </a:p>
          <a:p>
            <a:pPr lvl="1"/>
            <a:r>
              <a:rPr lang="en-US" dirty="0" smtClean="0"/>
              <a:t>Organic</a:t>
            </a:r>
          </a:p>
          <a:p>
            <a:pPr lvl="2"/>
            <a:r>
              <a:rPr lang="en-US" dirty="0" smtClean="0"/>
              <a:t>Fungicide/pesticide</a:t>
            </a:r>
          </a:p>
          <a:p>
            <a:pPr lvl="2"/>
            <a:r>
              <a:rPr lang="en-US" dirty="0" smtClean="0"/>
              <a:t>Histology techs</a:t>
            </a:r>
          </a:p>
          <a:p>
            <a:pPr lvl="2"/>
            <a:r>
              <a:rPr lang="en-US" dirty="0" smtClean="0"/>
              <a:t>Wood preservatives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32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 toxicity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Inorganic mercury	</a:t>
            </a:r>
          </a:p>
          <a:p>
            <a:pPr lvl="1"/>
            <a:r>
              <a:rPr lang="en-US" dirty="0" smtClean="0"/>
              <a:t>Oral &amp; Dermal</a:t>
            </a:r>
          </a:p>
          <a:p>
            <a:pPr lvl="2"/>
            <a:r>
              <a:rPr lang="en-US" dirty="0" smtClean="0"/>
              <a:t>Caustic (GI) </a:t>
            </a:r>
          </a:p>
          <a:p>
            <a:pPr lvl="2"/>
            <a:r>
              <a:rPr lang="en-US" dirty="0" err="1" smtClean="0"/>
              <a:t>ATN</a:t>
            </a:r>
            <a:r>
              <a:rPr lang="en-US" dirty="0" smtClean="0"/>
              <a:t> (renal)</a:t>
            </a:r>
          </a:p>
          <a:p>
            <a:pPr lvl="2"/>
            <a:r>
              <a:rPr lang="en-US" dirty="0" smtClean="0"/>
              <a:t>Neurologic effects: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Intention tremor</a:t>
            </a:r>
          </a:p>
          <a:p>
            <a:pPr lvl="3"/>
            <a:r>
              <a:rPr lang="en-US" dirty="0" err="1" smtClean="0">
                <a:solidFill>
                  <a:srgbClr val="FFFF00"/>
                </a:solidFill>
              </a:rPr>
              <a:t>Erethism</a:t>
            </a:r>
            <a:r>
              <a:rPr lang="en-US" dirty="0" smtClean="0"/>
              <a:t> (blushing, shyness, emotional lability, irritability)</a:t>
            </a:r>
          </a:p>
          <a:p>
            <a:pPr lvl="3"/>
            <a:r>
              <a:rPr lang="en-US" dirty="0" smtClean="0"/>
              <a:t>Sensorimotor neuropathy</a:t>
            </a:r>
          </a:p>
          <a:p>
            <a:pPr lvl="3"/>
            <a:r>
              <a:rPr lang="en-US" dirty="0" smtClean="0"/>
              <a:t>Ataxia</a:t>
            </a:r>
          </a:p>
          <a:p>
            <a:pPr lvl="3"/>
            <a:r>
              <a:rPr lang="en-US" dirty="0" err="1" smtClean="0">
                <a:solidFill>
                  <a:srgbClr val="FFFF00"/>
                </a:solidFill>
              </a:rPr>
              <a:t>Gingivostomatitis</a:t>
            </a:r>
            <a:r>
              <a:rPr lang="en-US" dirty="0" smtClean="0">
                <a:solidFill>
                  <a:srgbClr val="FFFF00"/>
                </a:solidFill>
              </a:rPr>
              <a:t>, sensation of loose teeth</a:t>
            </a:r>
          </a:p>
          <a:p>
            <a:pPr lvl="3"/>
            <a:r>
              <a:rPr lang="en-US" dirty="0" err="1" smtClean="0">
                <a:solidFill>
                  <a:srgbClr val="FFFF00"/>
                </a:solidFill>
              </a:rPr>
              <a:t>Hypersalivation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ptyalism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Tunnel vision </a:t>
            </a:r>
            <a:r>
              <a:rPr lang="en-US" dirty="0" smtClean="0"/>
              <a:t>(constriction of visual fields)</a:t>
            </a:r>
          </a:p>
          <a:p>
            <a:pPr lvl="3"/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852613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 toxicity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Elemental mercury</a:t>
            </a:r>
          </a:p>
          <a:p>
            <a:pPr lvl="1"/>
            <a:r>
              <a:rPr lang="en-US" dirty="0" smtClean="0"/>
              <a:t>Inhalational</a:t>
            </a:r>
          </a:p>
          <a:p>
            <a:pPr lvl="1"/>
            <a:r>
              <a:rPr lang="en-US" dirty="0" smtClean="0"/>
              <a:t>Acute = </a:t>
            </a:r>
            <a:r>
              <a:rPr lang="en-US" dirty="0" smtClean="0">
                <a:solidFill>
                  <a:srgbClr val="FFFF00"/>
                </a:solidFill>
              </a:rPr>
              <a:t>Lung injury</a:t>
            </a:r>
          </a:p>
          <a:p>
            <a:pPr lvl="1"/>
            <a:r>
              <a:rPr lang="en-US" dirty="0" smtClean="0"/>
              <a:t>Chronic = converted in the CNS to inorganic mercury -&gt; CNS effects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9814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9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Mercury toxicity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mercury:</a:t>
            </a:r>
          </a:p>
          <a:p>
            <a:pPr lvl="1"/>
            <a:r>
              <a:rPr lang="en-US" dirty="0" smtClean="0"/>
              <a:t>Oral </a:t>
            </a:r>
          </a:p>
          <a:p>
            <a:pPr lvl="1"/>
            <a:r>
              <a:rPr lang="en-US" dirty="0" smtClean="0"/>
              <a:t>Long-chain alkyl mercury </a:t>
            </a:r>
          </a:p>
          <a:p>
            <a:pPr lvl="2"/>
            <a:r>
              <a:rPr lang="en-US" dirty="0" smtClean="0"/>
              <a:t>Cleaved to inorganic mercury</a:t>
            </a:r>
          </a:p>
          <a:p>
            <a:pPr lvl="1"/>
            <a:r>
              <a:rPr lang="en-US" dirty="0" smtClean="0"/>
              <a:t>Short-chain aryl mercury (e.g. methylmercury)</a:t>
            </a:r>
          </a:p>
          <a:p>
            <a:pPr lvl="2"/>
            <a:r>
              <a:rPr lang="en-US" dirty="0" smtClean="0"/>
              <a:t>Distributes to CNS and slowly converted to inorganic mercury</a:t>
            </a:r>
          </a:p>
          <a:p>
            <a:pPr lvl="1"/>
            <a:r>
              <a:rPr lang="en-US" dirty="0" smtClean="0"/>
              <a:t>Toxicity = </a:t>
            </a:r>
            <a:r>
              <a:rPr lang="en-US" dirty="0" smtClean="0">
                <a:solidFill>
                  <a:srgbClr val="FFFF00"/>
                </a:solidFill>
              </a:rPr>
              <a:t>delayed onset neurologic toxicity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12234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670</Words>
  <Application>Microsoft Office PowerPoint</Application>
  <PresentationFormat>On-screen Show (4:3)</PresentationFormat>
  <Paragraphs>173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Mercury</vt:lpstr>
      <vt:lpstr>Mercury</vt:lpstr>
      <vt:lpstr>Mercury</vt:lpstr>
      <vt:lpstr>Mercury</vt:lpstr>
      <vt:lpstr>Mercury</vt:lpstr>
      <vt:lpstr>Mercury toxicity</vt:lpstr>
      <vt:lpstr>Mercury toxicity</vt:lpstr>
      <vt:lpstr>Mercury toxicity</vt:lpstr>
      <vt:lpstr>Mercury toxicity</vt:lpstr>
      <vt:lpstr>Mercury - testing</vt:lpstr>
      <vt:lpstr>Mercury - treatment</vt:lpstr>
      <vt:lpstr>Mercury - testing</vt:lpstr>
      <vt:lpstr>Mercury - treatment</vt:lpstr>
      <vt:lpstr>Cases</vt:lpstr>
      <vt:lpstr>Cases</vt:lpstr>
      <vt:lpstr>Cases</vt:lpstr>
      <vt:lpstr>Questions and discussion…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Hendrickson</dc:creator>
  <cp:lastModifiedBy>Rob Hendrickson</cp:lastModifiedBy>
  <cp:revision>21</cp:revision>
  <dcterms:created xsi:type="dcterms:W3CDTF">2016-09-06T20:39:35Z</dcterms:created>
  <dcterms:modified xsi:type="dcterms:W3CDTF">2016-09-07T23:48:50Z</dcterms:modified>
</cp:coreProperties>
</file>